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svg" ContentType="image/svg+xml"/>
  <Default Extension="jpeg" ContentType="image/jpeg"/>
  <Default Extension="fntdata" ContentType="application/x-fontdata"/>
  <Default Extension="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slideLayout7.xml" ContentType="application/vnd.openxmlformats-officedocument.presentationml.slideLayout+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viewProps.xml" ContentType="application/vnd.openxmlformats-officedocument.presentationml.viewProps+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tableStyles.xml" ContentType="application/vnd.openxmlformats-officedocument.presentationml.tableStyles+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2" /><Relationship Type="http://schemas.openxmlformats.org/package/2006/relationships/metadata/core-properties" Target="/docProps/core.xml" Id="rId3"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true"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18288000" cy="10287000"/>
  <p:notesSz cx="6858000" cy="9144000"/>
  <p:embeddedFontLst>
    <p:embeddedFont>
      <p:font typeface="Poppins Medium" panose="00000600000000000000" charset="1"/>
      <p:regular r:id="rId62"/>
    </p:embeddedFont>
    <p:embeddedFont>
      <p:font typeface="Poppins Light" panose="00000400000000000000" charset="1"/>
      <p:regular r:id="rId63"/>
    </p:embeddedFont>
    <p:embeddedFont>
      <p:font typeface="Poppins Bold" panose="00000800000000000000" charset="1"/>
      <p:regular r:id="rId64"/>
    </p:embeddedFont>
    <p:embeddedFont>
      <p:font typeface="Poppins" panose="00000500000000000000" charset="1"/>
      <p:regular r:id="rId65"/>
    </p:embeddedFont>
    <p:embeddedFont>
      <p:font typeface="Aileron Bold" panose="00000800000000000000" charset="1"/>
      <p:regular r:id="rId66"/>
    </p:embeddedFont>
    <p:embeddedFont>
      <p:font typeface="Aileron" panose="00000500000000000000" charset="1"/>
      <p:regular r:id="rId67"/>
    </p:embeddedFont>
    <p:embeddedFont>
      <p:font typeface="Aileron Heavy" panose="00000A00000000000000" charset="1"/>
      <p:regular r:id="rId68"/>
    </p:embeddedFont>
    <p:embeddedFont>
      <p:font typeface="Montserrat" panose="00000500000000000000" charset="1"/>
      <p:regular r:id="rId69"/>
    </p:embeddedFont>
    <p:embeddedFont>
      <p:font typeface="Montserrat Bold" panose="00000800000000000000" charset="1"/>
      <p:regular r:id="rId70"/>
    </p:embeddedFont>
    <p:embeddedFont>
      <p:font typeface="Poppins Medium Bold" panose="02000000000000000000" charset="1"/>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5.xml" Id="rId10" /><Relationship Type="http://schemas.openxmlformats.org/officeDocument/2006/relationships/slide" Target="/ppt/slides/slide6.xml" Id="rId11" /><Relationship Type="http://schemas.openxmlformats.org/officeDocument/2006/relationships/slide" Target="/ppt/slides/slide7.xml" Id="rId12" /><Relationship Type="http://schemas.openxmlformats.org/officeDocument/2006/relationships/slide" Target="/ppt/slides/slide8.xml" Id="rId13" /><Relationship Type="http://schemas.openxmlformats.org/officeDocument/2006/relationships/slide" Target="/ppt/slides/slide9.xml" Id="rId14" /><Relationship Type="http://schemas.openxmlformats.org/officeDocument/2006/relationships/slide" Target="/ppt/slides/slide10.xml" Id="rId15" /><Relationship Type="http://schemas.openxmlformats.org/officeDocument/2006/relationships/slide" Target="/ppt/slides/slide11.xml" Id="rId16" /><Relationship Type="http://schemas.openxmlformats.org/officeDocument/2006/relationships/slide" Target="/ppt/slides/slide12.xml" Id="rId17" /><Relationship Type="http://schemas.openxmlformats.org/officeDocument/2006/relationships/slide" Target="/ppt/slides/slide13.xml" Id="rId18" /><Relationship Type="http://schemas.openxmlformats.org/officeDocument/2006/relationships/slide" Target="/ppt/slides/slide14.xml" Id="rId19" /><Relationship Type="http://schemas.openxmlformats.org/officeDocument/2006/relationships/presProps" Target="/ppt/presProps.xml" Id="rId2" /><Relationship Type="http://schemas.openxmlformats.org/officeDocument/2006/relationships/slide" Target="/ppt/slides/slide15.xml" Id="rId20" /><Relationship Type="http://schemas.openxmlformats.org/officeDocument/2006/relationships/slide" Target="/ppt/slides/slide16.xml" Id="rId21" /><Relationship Type="http://schemas.openxmlformats.org/officeDocument/2006/relationships/slide" Target="/ppt/slides/slide17.xml" Id="rId22" /><Relationship Type="http://schemas.openxmlformats.org/officeDocument/2006/relationships/slide" Target="/ppt/slides/slide18.xml" Id="rId23" /><Relationship Type="http://schemas.openxmlformats.org/officeDocument/2006/relationships/slide" Target="/ppt/slides/slide19.xml" Id="rId24" /><Relationship Type="http://schemas.openxmlformats.org/officeDocument/2006/relationships/slide" Target="/ppt/slides/slide20.xml" Id="rId25" /><Relationship Type="http://schemas.openxmlformats.org/officeDocument/2006/relationships/slide" Target="/ppt/slides/slide21.xml" Id="rId26" /><Relationship Type="http://schemas.openxmlformats.org/officeDocument/2006/relationships/slide" Target="/ppt/slides/slide22.xml" Id="rId27" /><Relationship Type="http://schemas.openxmlformats.org/officeDocument/2006/relationships/slide" Target="/ppt/slides/slide23.xml" Id="rId28" /><Relationship Type="http://schemas.openxmlformats.org/officeDocument/2006/relationships/slide" Target="/ppt/slides/slide24.xml" Id="rId29" /><Relationship Type="http://schemas.openxmlformats.org/officeDocument/2006/relationships/viewProps" Target="/ppt/viewProps.xml" Id="rId3" /><Relationship Type="http://schemas.openxmlformats.org/officeDocument/2006/relationships/slide" Target="/ppt/slides/slide25.xml" Id="rId30" /><Relationship Type="http://schemas.openxmlformats.org/officeDocument/2006/relationships/slide" Target="/ppt/slides/slide26.xml" Id="rId31" /><Relationship Type="http://schemas.openxmlformats.org/officeDocument/2006/relationships/slide" Target="/ppt/slides/slide27.xml" Id="rId32" /><Relationship Type="http://schemas.openxmlformats.org/officeDocument/2006/relationships/slide" Target="/ppt/slides/slide28.xml" Id="rId33" /><Relationship Type="http://schemas.openxmlformats.org/officeDocument/2006/relationships/slide" Target="/ppt/slides/slide29.xml" Id="rId34" /><Relationship Type="http://schemas.openxmlformats.org/officeDocument/2006/relationships/slide" Target="/ppt/slides/slide30.xml" Id="rId35" /><Relationship Type="http://schemas.openxmlformats.org/officeDocument/2006/relationships/slide" Target="/ppt/slides/slide31.xml" Id="rId36" /><Relationship Type="http://schemas.openxmlformats.org/officeDocument/2006/relationships/slide" Target="/ppt/slides/slide32.xml" Id="rId37" /><Relationship Type="http://schemas.openxmlformats.org/officeDocument/2006/relationships/slide" Target="/ppt/slides/slide33.xml" Id="rId38" /><Relationship Type="http://schemas.openxmlformats.org/officeDocument/2006/relationships/slide" Target="/ppt/slides/slide34.xml" Id="rId39" /><Relationship Type="http://schemas.openxmlformats.org/officeDocument/2006/relationships/theme" Target="/ppt/theme/theme1.xml" Id="rId4" /><Relationship Type="http://schemas.openxmlformats.org/officeDocument/2006/relationships/slide" Target="/ppt/slides/slide35.xml" Id="rId40" /><Relationship Type="http://schemas.openxmlformats.org/officeDocument/2006/relationships/slide" Target="/ppt/slides/slide36.xml" Id="rId41" /><Relationship Type="http://schemas.openxmlformats.org/officeDocument/2006/relationships/slide" Target="/ppt/slides/slide37.xml" Id="rId42" /><Relationship Type="http://schemas.openxmlformats.org/officeDocument/2006/relationships/slide" Target="/ppt/slides/slide38.xml" Id="rId43" /><Relationship Type="http://schemas.openxmlformats.org/officeDocument/2006/relationships/slide" Target="/ppt/slides/slide39.xml" Id="rId44" /><Relationship Type="http://schemas.openxmlformats.org/officeDocument/2006/relationships/slide" Target="/ppt/slides/slide40.xml" Id="rId45" /><Relationship Type="http://schemas.openxmlformats.org/officeDocument/2006/relationships/slide" Target="/ppt/slides/slide41.xml" Id="rId46" /><Relationship Type="http://schemas.openxmlformats.org/officeDocument/2006/relationships/slide" Target="/ppt/slides/slide42.xml" Id="rId47" /><Relationship Type="http://schemas.openxmlformats.org/officeDocument/2006/relationships/slide" Target="/ppt/slides/slide43.xml" Id="rId48" /><Relationship Type="http://schemas.openxmlformats.org/officeDocument/2006/relationships/slide" Target="/ppt/slides/slide44.xml" Id="rId49" /><Relationship Type="http://schemas.openxmlformats.org/officeDocument/2006/relationships/tableStyles" Target="/ppt/tableStyles.xml" Id="rId5" /><Relationship Type="http://schemas.openxmlformats.org/officeDocument/2006/relationships/slide" Target="/ppt/slides/slide45.xml" Id="rId50" /><Relationship Type="http://schemas.openxmlformats.org/officeDocument/2006/relationships/slide" Target="/ppt/slides/slide46.xml" Id="rId51" /><Relationship Type="http://schemas.openxmlformats.org/officeDocument/2006/relationships/slide" Target="/ppt/slides/slide47.xml" Id="rId52" /><Relationship Type="http://schemas.openxmlformats.org/officeDocument/2006/relationships/slide" Target="/ppt/slides/slide48.xml" Id="rId53" /><Relationship Type="http://schemas.openxmlformats.org/officeDocument/2006/relationships/slide" Target="/ppt/slides/slide49.xml" Id="rId54" /><Relationship Type="http://schemas.openxmlformats.org/officeDocument/2006/relationships/slide" Target="/ppt/slides/slide50.xml" Id="rId55" /><Relationship Type="http://schemas.openxmlformats.org/officeDocument/2006/relationships/slide" Target="/ppt/slides/slide51.xml" Id="rId56" /><Relationship Type="http://schemas.openxmlformats.org/officeDocument/2006/relationships/slide" Target="/ppt/slides/slide52.xml" Id="rId57" /><Relationship Type="http://schemas.openxmlformats.org/officeDocument/2006/relationships/slide" Target="/ppt/slides/slide53.xml" Id="rId58" /><Relationship Type="http://schemas.openxmlformats.org/officeDocument/2006/relationships/slide" Target="/ppt/slides/slide54.xml" Id="rId59" /><Relationship Type="http://schemas.openxmlformats.org/officeDocument/2006/relationships/slide" Target="/ppt/slides/slide1.xml" Id="rId6" /><Relationship Type="http://schemas.openxmlformats.org/officeDocument/2006/relationships/slide" Target="/ppt/slides/slide55.xml" Id="rId60" /><Relationship Type="http://schemas.openxmlformats.org/officeDocument/2006/relationships/slide" Target="/ppt/slides/slide56.xml" Id="rId61" /><Relationship Type="http://schemas.openxmlformats.org/officeDocument/2006/relationships/font" Target="/ppt/fonts/font62.fntdata" Id="rId62" /><Relationship Type="http://schemas.openxmlformats.org/officeDocument/2006/relationships/font" Target="/ppt/fonts/font63.fntdata" Id="rId63" /><Relationship Type="http://schemas.openxmlformats.org/officeDocument/2006/relationships/font" Target="/ppt/fonts/font64.fntdata" Id="rId64" /><Relationship Type="http://schemas.openxmlformats.org/officeDocument/2006/relationships/font" Target="/ppt/fonts/font65.fntdata" Id="rId65" /><Relationship Type="http://schemas.openxmlformats.org/officeDocument/2006/relationships/font" Target="/ppt/fonts/font66.fntdata" Id="rId66" /><Relationship Type="http://schemas.openxmlformats.org/officeDocument/2006/relationships/font" Target="/ppt/fonts/font67.fntdata" Id="rId67" /><Relationship Type="http://schemas.openxmlformats.org/officeDocument/2006/relationships/font" Target="/ppt/fonts/font68.fntdata" Id="rId68" /><Relationship Type="http://schemas.openxmlformats.org/officeDocument/2006/relationships/font" Target="/ppt/fonts/font69.fntdata" Id="rId69" /><Relationship Type="http://schemas.openxmlformats.org/officeDocument/2006/relationships/slide" Target="/ppt/slides/slide2.xml" Id="rId7" /><Relationship Type="http://schemas.openxmlformats.org/officeDocument/2006/relationships/font" Target="/ppt/fonts/font70.fntdata" Id="rId70" /><Relationship Type="http://schemas.openxmlformats.org/officeDocument/2006/relationships/font" Target="/ppt/fonts/font71.fntdata" Id="rId71" /><Relationship Type="http://schemas.openxmlformats.org/officeDocument/2006/relationships/slide" Target="/ppt/slides/slide3.xml" Id="rId8" /><Relationship Type="http://schemas.openxmlformats.org/officeDocument/2006/relationships/slide" Target="/ppt/slides/slide4.xml" Id="rId9"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7.xml" Id="rId7"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svg" Id="rId3" /><Relationship Type="http://schemas.openxmlformats.org/officeDocument/2006/relationships/image" Target="/ppt/media/image3.png" Id="rId4" /></Relationships>
</file>

<file path=ppt/slides/_rels/slide1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0.jpeg" Id="rId2"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1.jpeg" Id="rId2" /></Relationships>
</file>

<file path=ppt/slides/_rels/slide1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2.jpeg" Id="rId2" /></Relationships>
</file>

<file path=ppt/slides/_rels/slide1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3.png" Id="rId2" /></Relationships>
</file>

<file path=ppt/slides/_rels/slide1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4.jpeg" Id="rId2" /></Relationships>
</file>

<file path=ppt/slides/_rels/slide1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5.jpeg" Id="rId2" /></Relationships>
</file>

<file path=ppt/slides/_rels/slide1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6.jpeg" Id="rId2" /></Relationships>
</file>

<file path=ppt/slides/_rels/slide1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7.jpeg" Id="rId2" /></Relationships>
</file>

<file path=ppt/slides/_rels/slide1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8.jpeg" Id="rId2" /></Relationships>
</file>

<file path=ppt/slides/_rels/slide1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9.png" Id="rId2"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0.jpeg" Id="rId2" /></Relationships>
</file>

<file path=ppt/slides/_rels/slide2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1.jpeg" Id="rId2" /></Relationships>
</file>

<file path=ppt/slides/_rels/slide2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2.jpeg" Id="rId2" /></Relationships>
</file>

<file path=ppt/slides/_rels/slide2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3.jpeg" Id="rId2" /></Relationships>
</file>

<file path=ppt/slides/_rels/slide2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4.jpeg" Id="rId2" /></Relationships>
</file>

<file path=ppt/slides/_rels/slide2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5.png" Id="rId2" /></Relationships>
</file>

<file path=ppt/slides/_rels/slide2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6.jpeg" Id="rId2" /></Relationships>
</file>

<file path=ppt/slides/_rels/slide2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7.jpeg" Id="rId2" /></Relationships>
</file>

<file path=ppt/slides/_rels/slide2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8.jpeg" Id="rId2" /></Relationships>
</file>

<file path=ppt/slides/_rels/slide2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9.png" Id="rId2"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s>
</file>

<file path=ppt/slides/_rels/slide3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0.jpeg" Id="rId2" /></Relationships>
</file>

<file path=ppt/slides/_rels/slide3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1.jpeg" Id="rId2" /></Relationships>
</file>

<file path=ppt/slides/_rels/slide3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2.jpeg" Id="rId2" /></Relationships>
</file>

<file path=ppt/slides/_rels/slide3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3.jpeg" Id="rId2" /></Relationships>
</file>

<file path=ppt/slides/_rels/slide3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4.jpeg" Id="rId2" /></Relationships>
</file>

<file path=ppt/slides/_rels/slide3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5.jpeg" Id="rId2" /></Relationships>
</file>

<file path=ppt/slides/_rels/slide3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6.jpeg" Id="rId2" /></Relationships>
</file>

<file path=ppt/slides/_rels/slide3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7.jpeg" Id="rId2" /></Relationships>
</file>

<file path=ppt/slides/_rels/slide3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8.jpeg" Id="rId2" /></Relationships>
</file>

<file path=ppt/slides/_rels/slide3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9.jpeg" Id="rId2"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 Type="http://schemas.openxmlformats.org/officeDocument/2006/relationships/image" Target="/ppt/media/image5.svg" Id="rId3" /></Relationships>
</file>

<file path=ppt/slides/_rels/slide4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0.png" Id="rId2" /></Relationships>
</file>

<file path=ppt/slides/_rels/slide4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1.jpeg" Id="rId2" /></Relationships>
</file>

<file path=ppt/slides/_rels/slide4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2.jpeg" Id="rId2" /></Relationships>
</file>

<file path=ppt/slides/_rels/slide4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3.jpeg" Id="rId2" /></Relationships>
</file>

<file path=ppt/slides/_rels/slide4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0.png" Id="rId2" /></Relationships>
</file>

<file path=ppt/slides/_rels/slide4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4.png" Id="rId2" /></Relationships>
</file>

<file path=ppt/slides/_rels/slide4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5.jpeg" Id="rId2" /></Relationships>
</file>

<file path=ppt/slides/_rels/slide4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6.jpeg" Id="rId2" /></Relationships>
</file>

<file path=ppt/slides/_rels/slide4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7.jpeg" Id="rId2" /></Relationships>
</file>

<file path=ppt/slides/_rels/slide4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8.jpeg" Id="rId2"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5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9.jpeg" Id="rId2" /></Relationships>
</file>

<file path=ppt/slides/_rels/slide5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0.jpeg" Id="rId2" /></Relationships>
</file>

<file path=ppt/slides/_rels/slide5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1.png" Id="rId2" /></Relationships>
</file>

<file path=ppt/slides/_rels/slide5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2.png" Id="rId2" /></Relationships>
</file>

<file path=ppt/slides/_rels/slide5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3.png" Id="rId2" /></Relationships>
</file>

<file path=ppt/slides/_rels/slide55.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5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4.jpeg" Id="rId2" /><Relationship Type="http://schemas.openxmlformats.org/officeDocument/2006/relationships/image" Target="/ppt/media/image55.jpeg" Id="rId3" /><Relationship Type="http://schemas.openxmlformats.org/officeDocument/2006/relationships/image" Target="/ppt/media/image56.jpeg" Id="rId4"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png" Id="rId2" /><Relationship Type="http://schemas.openxmlformats.org/officeDocument/2006/relationships/image" Target="/ppt/media/image7.svg" Id="rId3" /></Relationships>
</file>

<file path=ppt/slides/_rels/slide7.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8.png" Id="rId2"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9.png" Id="rId2" /></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9522F"/>
        </a:solidFill>
      </p:bgPr>
    </p:bg>
    <p:spTree>
      <p:nvGrpSpPr>
        <p:cNvPr id="1" name=""/>
        <p:cNvGrpSpPr/>
        <p:nvPr/>
      </p:nvGrpSpPr>
      <p:grpSpPr>
        <a:xfrm>
          <a:off x="0" y="0"/>
          <a:ext cx="0" cy="0"/>
          <a:chOff x="0" y="0"/>
          <a:chExt cx="0" cy="0"/>
        </a:xfrm>
      </p:grpSpPr>
      <p:grpSp>
        <p:nvGrpSpPr>
          <p:cNvPr name="Group 2" id="2"/>
          <p:cNvGrpSpPr/>
          <p:nvPr/>
        </p:nvGrpSpPr>
        <p:grpSpPr>
          <a:xfrm rot="0">
            <a:off x="1728101" y="6120279"/>
            <a:ext cx="2718962" cy="547950"/>
            <a:chOff x="0" y="0"/>
            <a:chExt cx="3625283" cy="730600"/>
          </a:xfrm>
        </p:grpSpPr>
        <p:sp>
          <p:nvSpPr>
            <p:cNvPr name="Freeform 3" id="3"/>
            <p:cNvSpPr/>
            <p:nvPr/>
          </p:nvSpPr>
          <p:spPr>
            <a:xfrm flipH="false" flipV="false" rot="0">
              <a:off x="0" y="0"/>
              <a:ext cx="3625283" cy="730600"/>
            </a:xfrm>
            <a:custGeom>
              <a:avLst/>
              <a:gdLst/>
              <a:ahLst/>
              <a:cxnLst/>
              <a:rect r="r" b="b" t="t" l="l"/>
              <a:pathLst>
                <a:path h="730600" w="3625283">
                  <a:moveTo>
                    <a:pt x="0" y="0"/>
                  </a:moveTo>
                  <a:lnTo>
                    <a:pt x="3625283" y="0"/>
                  </a:lnTo>
                  <a:lnTo>
                    <a:pt x="3625283" y="730600"/>
                  </a:lnTo>
                  <a:lnTo>
                    <a:pt x="0" y="730600"/>
                  </a:lnTo>
                  <a:close/>
                </a:path>
              </a:pathLst>
            </a:custGeom>
            <a:solidFill>
              <a:srgbClr val="000000">
                <a:alpha val="0"/>
              </a:srgbClr>
            </a:solidFill>
          </p:spPr>
        </p:sp>
        <p:sp>
          <p:nvSpPr>
            <p:cNvPr name="TextBox 4" id="4"/>
            <p:cNvSpPr txBox="true"/>
            <p:nvPr/>
          </p:nvSpPr>
          <p:spPr>
            <a:xfrm>
              <a:off x="0" y="-19050"/>
              <a:ext cx="3625283" cy="749650"/>
            </a:xfrm>
            <a:prstGeom prst="rect">
              <a:avLst/>
            </a:prstGeom>
          </p:spPr>
          <p:txBody>
            <a:bodyPr anchor="t" rtlCol="false" tIns="0" lIns="0" bIns="0" rIns="0"/>
            <a:lstStyle/>
            <a:p>
              <a:pPr algn="l">
                <a:lnSpc>
                  <a:spcPts val="2160"/>
                </a:lnSpc>
              </a:pPr>
              <a:r>
                <a:rPr lang="en-US" b="true" sz="1800" spc="43">
                  <a:solidFill>
                    <a:srgbClr val="FFFFFF"/>
                  </a:solidFill>
                  <a:latin typeface="Poppins Medium"/>
                  <a:ea typeface="Poppins Medium"/>
                  <a:cs typeface="Poppins Medium"/>
                  <a:sym typeface="Poppins Medium"/>
                </a:rPr>
                <a:t>STYLE EGDE</a:t>
              </a:r>
            </a:p>
          </p:txBody>
        </p:sp>
      </p:grpSp>
      <p:sp>
        <p:nvSpPr>
          <p:cNvPr name="Freeform 5" id="5"/>
          <p:cNvSpPr/>
          <p:nvPr/>
        </p:nvSpPr>
        <p:spPr>
          <a:xfrm flipH="false" flipV="false" rot="0">
            <a:off x="1028700" y="5991342"/>
            <a:ext cx="521496" cy="548419"/>
          </a:xfrm>
          <a:custGeom>
            <a:avLst/>
            <a:gdLst/>
            <a:ahLst/>
            <a:cxnLst/>
            <a:rect r="r" b="b" t="t" l="l"/>
            <a:pathLst>
              <a:path h="548419" w="521496">
                <a:moveTo>
                  <a:pt x="0" y="0"/>
                </a:moveTo>
                <a:lnTo>
                  <a:pt x="521496" y="0"/>
                </a:lnTo>
                <a:lnTo>
                  <a:pt x="521496" y="548419"/>
                </a:lnTo>
                <a:lnTo>
                  <a:pt x="0" y="548419"/>
                </a:lnTo>
                <a:lnTo>
                  <a:pt x="0" y="0"/>
                </a:lnTo>
                <a:close/>
              </a:path>
            </a:pathLst>
          </a:custGeom>
          <a:blipFill>
            <a:blip r:embed="rId2">
              <a:extLst>
                <a:ext uri="{96DAC541-7B7A-43D3-8B79-37D633B846F1}">
                  <asvg:svgBlip xmlns:asvg="http://schemas.microsoft.com/office/drawing/2016/SVG/main" r:embed="rId3"/>
                </a:ext>
              </a:extLst>
            </a:blip>
            <a:stretch>
              <a:fillRect l="0" t="-138" r="0" b="-138"/>
            </a:stretch>
          </a:blipFill>
        </p:spPr>
      </p:sp>
      <p:sp>
        <p:nvSpPr>
          <p:cNvPr name="Freeform 6" id="6"/>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4"/>
            <a:stretch>
              <a:fillRect l="0" t="-22584" r="0" b="-114452"/>
            </a:stretch>
          </a:blipFill>
        </p:spPr>
      </p:sp>
      <p:grpSp>
        <p:nvGrpSpPr>
          <p:cNvPr name="Group 7" id="7"/>
          <p:cNvGrpSpPr/>
          <p:nvPr/>
        </p:nvGrpSpPr>
        <p:grpSpPr>
          <a:xfrm rot="0">
            <a:off x="1028700" y="6876052"/>
            <a:ext cx="14477318" cy="2093062"/>
            <a:chOff x="0" y="0"/>
            <a:chExt cx="19303091" cy="2790749"/>
          </a:xfrm>
        </p:grpSpPr>
        <p:sp>
          <p:nvSpPr>
            <p:cNvPr name="Freeform 8" id="8"/>
            <p:cNvSpPr/>
            <p:nvPr/>
          </p:nvSpPr>
          <p:spPr>
            <a:xfrm flipH="false" flipV="false" rot="0">
              <a:off x="0" y="0"/>
              <a:ext cx="19303090" cy="2790749"/>
            </a:xfrm>
            <a:custGeom>
              <a:avLst/>
              <a:gdLst/>
              <a:ahLst/>
              <a:cxnLst/>
              <a:rect r="r" b="b" t="t" l="l"/>
              <a:pathLst>
                <a:path h="2790749" w="19303090">
                  <a:moveTo>
                    <a:pt x="0" y="0"/>
                  </a:moveTo>
                  <a:lnTo>
                    <a:pt x="19303090" y="0"/>
                  </a:lnTo>
                  <a:lnTo>
                    <a:pt x="19303090" y="2790749"/>
                  </a:lnTo>
                  <a:lnTo>
                    <a:pt x="0" y="2790749"/>
                  </a:lnTo>
                  <a:close/>
                </a:path>
              </a:pathLst>
            </a:custGeom>
            <a:solidFill>
              <a:srgbClr val="000000">
                <a:alpha val="0"/>
              </a:srgbClr>
            </a:solidFill>
          </p:spPr>
        </p:sp>
        <p:sp>
          <p:nvSpPr>
            <p:cNvPr name="TextBox 9" id="9"/>
            <p:cNvSpPr txBox="true"/>
            <p:nvPr/>
          </p:nvSpPr>
          <p:spPr>
            <a:xfrm>
              <a:off x="0" y="76200"/>
              <a:ext cx="19303091" cy="2714549"/>
            </a:xfrm>
            <a:prstGeom prst="rect">
              <a:avLst/>
            </a:prstGeom>
          </p:spPr>
          <p:txBody>
            <a:bodyPr anchor="t" rtlCol="false" tIns="0" lIns="0" bIns="0" rIns="0"/>
            <a:lstStyle/>
            <a:p>
              <a:pPr algn="l">
                <a:lnSpc>
                  <a:spcPts val="8400"/>
                </a:lnSpc>
              </a:pPr>
              <a:r>
                <a:rPr lang="en-US" b="true" sz="8400" spc="-168">
                  <a:solidFill>
                    <a:srgbClr val="FFFFFF"/>
                  </a:solidFill>
                  <a:latin typeface="Poppins Medium"/>
                  <a:ea typeface="Poppins Medium"/>
                  <a:cs typeface="Poppins Medium"/>
                  <a:sym typeface="Poppins Medium"/>
                </a:rPr>
                <a:t>Digital Dreams, Real Results</a:t>
              </a:r>
            </a:p>
          </p:txBody>
        </p:sp>
      </p:grpSp>
      <p:grpSp>
        <p:nvGrpSpPr>
          <p:cNvPr name="Group 10" id="10"/>
          <p:cNvGrpSpPr/>
          <p:nvPr/>
        </p:nvGrpSpPr>
        <p:grpSpPr>
          <a:xfrm rot="0">
            <a:off x="1157168" y="8585885"/>
            <a:ext cx="16230600" cy="1087894"/>
            <a:chOff x="0" y="0"/>
            <a:chExt cx="21640800" cy="1450525"/>
          </a:xfrm>
        </p:grpSpPr>
        <p:sp>
          <p:nvSpPr>
            <p:cNvPr name="Freeform 11" id="11"/>
            <p:cNvSpPr/>
            <p:nvPr/>
          </p:nvSpPr>
          <p:spPr>
            <a:xfrm flipH="false" flipV="false" rot="0">
              <a:off x="0" y="0"/>
              <a:ext cx="21640800" cy="1450525"/>
            </a:xfrm>
            <a:custGeom>
              <a:avLst/>
              <a:gdLst/>
              <a:ahLst/>
              <a:cxnLst/>
              <a:rect r="r" b="b" t="t" l="l"/>
              <a:pathLst>
                <a:path h="1450525" w="21640800">
                  <a:moveTo>
                    <a:pt x="0" y="0"/>
                  </a:moveTo>
                  <a:lnTo>
                    <a:pt x="21640800" y="0"/>
                  </a:lnTo>
                  <a:lnTo>
                    <a:pt x="21640800" y="1450525"/>
                  </a:lnTo>
                  <a:lnTo>
                    <a:pt x="0" y="1450525"/>
                  </a:lnTo>
                  <a:close/>
                </a:path>
              </a:pathLst>
            </a:custGeom>
            <a:solidFill>
              <a:srgbClr val="000000">
                <a:alpha val="0"/>
              </a:srgbClr>
            </a:solidFill>
          </p:spPr>
        </p:sp>
        <p:sp>
          <p:nvSpPr>
            <p:cNvPr name="TextBox 12" id="12"/>
            <p:cNvSpPr txBox="true"/>
            <p:nvPr/>
          </p:nvSpPr>
          <p:spPr>
            <a:xfrm>
              <a:off x="0" y="-19050"/>
              <a:ext cx="21640800" cy="1469575"/>
            </a:xfrm>
            <a:prstGeom prst="rect">
              <a:avLst/>
            </a:prstGeom>
          </p:spPr>
          <p:txBody>
            <a:bodyPr anchor="t" rtlCol="false" tIns="0" lIns="0" bIns="0" rIns="0"/>
            <a:lstStyle/>
            <a:p>
              <a:pPr algn="l">
                <a:lnSpc>
                  <a:spcPts val="2879"/>
                </a:lnSpc>
              </a:pPr>
              <a:r>
                <a:rPr lang="en-US" sz="2400">
                  <a:solidFill>
                    <a:srgbClr val="FFFFFF"/>
                  </a:solidFill>
                  <a:latin typeface="Poppins Light"/>
                  <a:ea typeface="Poppins Light"/>
                  <a:cs typeface="Poppins Light"/>
                  <a:sym typeface="Poppins Light"/>
                </a:rPr>
                <a:t>Connecting all parts of Style Edge through one smart, powerful system: Odoo.</a:t>
              </a:r>
            </a:p>
            <a:p>
              <a:pPr algn="l">
                <a:lnSpc>
                  <a:spcPts val="287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77684"/>
            <a:ext cx="12530767" cy="4924312"/>
            <a:chOff x="0" y="0"/>
            <a:chExt cx="15068345" cy="5921523"/>
          </a:xfrm>
        </p:grpSpPr>
        <p:sp>
          <p:nvSpPr>
            <p:cNvPr name="Freeform 3" id="3"/>
            <p:cNvSpPr/>
            <p:nvPr/>
          </p:nvSpPr>
          <p:spPr>
            <a:xfrm flipH="false" flipV="false" rot="0">
              <a:off x="0" y="0"/>
              <a:ext cx="15068296" cy="5921510"/>
            </a:xfrm>
            <a:custGeom>
              <a:avLst/>
              <a:gdLst/>
              <a:ahLst/>
              <a:cxnLst/>
              <a:rect r="r" b="b" t="t" l="l"/>
              <a:pathLst>
                <a:path h="5921510" w="15068296">
                  <a:moveTo>
                    <a:pt x="0" y="0"/>
                  </a:moveTo>
                  <a:lnTo>
                    <a:pt x="15068296" y="0"/>
                  </a:lnTo>
                  <a:lnTo>
                    <a:pt x="15068296" y="5921510"/>
                  </a:lnTo>
                  <a:lnTo>
                    <a:pt x="0" y="5921510"/>
                  </a:lnTo>
                  <a:lnTo>
                    <a:pt x="0" y="0"/>
                  </a:lnTo>
                  <a:close/>
                </a:path>
              </a:pathLst>
            </a:custGeom>
            <a:blipFill>
              <a:blip r:embed="rId2"/>
              <a:stretch>
                <a:fillRect l="0" t="-8845" r="0" b="-8845"/>
              </a:stretch>
            </a:blipFill>
          </p:spPr>
        </p:sp>
      </p:grpSp>
      <p:grpSp>
        <p:nvGrpSpPr>
          <p:cNvPr name="Group 4" id="4"/>
          <p:cNvGrpSpPr/>
          <p:nvPr/>
        </p:nvGrpSpPr>
        <p:grpSpPr>
          <a:xfrm rot="0">
            <a:off x="17413792" y="9543894"/>
            <a:ext cx="321602" cy="402003"/>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10</a:t>
              </a:r>
            </a:p>
          </p:txBody>
        </p:sp>
      </p:grpSp>
      <p:grpSp>
        <p:nvGrpSpPr>
          <p:cNvPr name="Group 7" id="7"/>
          <p:cNvGrpSpPr/>
          <p:nvPr/>
        </p:nvGrpSpPr>
        <p:grpSpPr>
          <a:xfrm rot="0">
            <a:off x="2778369" y="1295608"/>
            <a:ext cx="5233050" cy="530701"/>
            <a:chOff x="0" y="0"/>
            <a:chExt cx="6977400" cy="707602"/>
          </a:xfrm>
        </p:grpSpPr>
        <p:sp>
          <p:nvSpPr>
            <p:cNvPr name="Freeform 8" id="8"/>
            <p:cNvSpPr/>
            <p:nvPr/>
          </p:nvSpPr>
          <p:spPr>
            <a:xfrm flipH="false" flipV="false" rot="0">
              <a:off x="0" y="0"/>
              <a:ext cx="6977400" cy="707602"/>
            </a:xfrm>
            <a:custGeom>
              <a:avLst/>
              <a:gdLst/>
              <a:ahLst/>
              <a:cxnLst/>
              <a:rect r="r" b="b" t="t" l="l"/>
              <a:pathLst>
                <a:path h="707602" w="6977400">
                  <a:moveTo>
                    <a:pt x="0" y="0"/>
                  </a:moveTo>
                  <a:lnTo>
                    <a:pt x="6977400" y="0"/>
                  </a:lnTo>
                  <a:lnTo>
                    <a:pt x="6977400" y="707602"/>
                  </a:lnTo>
                  <a:lnTo>
                    <a:pt x="0" y="707602"/>
                  </a:lnTo>
                  <a:close/>
                </a:path>
              </a:pathLst>
            </a:custGeom>
            <a:solidFill>
              <a:srgbClr val="000000">
                <a:alpha val="0"/>
              </a:srgbClr>
            </a:solidFill>
          </p:spPr>
        </p:sp>
        <p:sp>
          <p:nvSpPr>
            <p:cNvPr name="TextBox 9" id="9"/>
            <p:cNvSpPr txBox="true"/>
            <p:nvPr/>
          </p:nvSpPr>
          <p:spPr>
            <a:xfrm>
              <a:off x="0" y="-85725"/>
              <a:ext cx="6977400"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Request For Quotation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486118"/>
            <a:ext cx="11301259" cy="4259730"/>
            <a:chOff x="0" y="0"/>
            <a:chExt cx="15068345" cy="5679640"/>
          </a:xfrm>
        </p:grpSpPr>
        <p:sp>
          <p:nvSpPr>
            <p:cNvPr name="Freeform 3" id="3"/>
            <p:cNvSpPr/>
            <p:nvPr/>
          </p:nvSpPr>
          <p:spPr>
            <a:xfrm flipH="false" flipV="false" rot="0">
              <a:off x="0" y="0"/>
              <a:ext cx="15068296" cy="5679643"/>
            </a:xfrm>
            <a:custGeom>
              <a:avLst/>
              <a:gdLst/>
              <a:ahLst/>
              <a:cxnLst/>
              <a:rect r="r" b="b" t="t" l="l"/>
              <a:pathLst>
                <a:path h="5679643" w="15068296">
                  <a:moveTo>
                    <a:pt x="0" y="0"/>
                  </a:moveTo>
                  <a:lnTo>
                    <a:pt x="15068296" y="0"/>
                  </a:lnTo>
                  <a:lnTo>
                    <a:pt x="15068296" y="5679643"/>
                  </a:lnTo>
                  <a:lnTo>
                    <a:pt x="0" y="5679643"/>
                  </a:lnTo>
                  <a:lnTo>
                    <a:pt x="0" y="0"/>
                  </a:lnTo>
                  <a:close/>
                </a:path>
              </a:pathLst>
            </a:custGeom>
            <a:blipFill>
              <a:blip r:embed="rId2"/>
              <a:stretch>
                <a:fillRect l="0" t="-12698" r="0" b="-12698"/>
              </a:stretch>
            </a:blipFill>
          </p:spPr>
        </p:sp>
      </p:grpSp>
      <p:grpSp>
        <p:nvGrpSpPr>
          <p:cNvPr name="Group 4" id="4"/>
          <p:cNvGrpSpPr/>
          <p:nvPr/>
        </p:nvGrpSpPr>
        <p:grpSpPr>
          <a:xfrm rot="0">
            <a:off x="17394992" y="9543894"/>
            <a:ext cx="340402" cy="425503"/>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11</a:t>
              </a:r>
            </a:p>
          </p:txBody>
        </p:sp>
      </p:grpSp>
      <p:grpSp>
        <p:nvGrpSpPr>
          <p:cNvPr name="Group 7" id="7"/>
          <p:cNvGrpSpPr/>
          <p:nvPr/>
        </p:nvGrpSpPr>
        <p:grpSpPr>
          <a:xfrm rot="0">
            <a:off x="2778369" y="1295608"/>
            <a:ext cx="5233050" cy="790372"/>
            <a:chOff x="0" y="0"/>
            <a:chExt cx="6977400" cy="1053829"/>
          </a:xfrm>
        </p:grpSpPr>
        <p:sp>
          <p:nvSpPr>
            <p:cNvPr name="Freeform 8" id="8"/>
            <p:cNvSpPr/>
            <p:nvPr/>
          </p:nvSpPr>
          <p:spPr>
            <a:xfrm flipH="false" flipV="false" rot="0">
              <a:off x="0" y="0"/>
              <a:ext cx="6977400" cy="1053829"/>
            </a:xfrm>
            <a:custGeom>
              <a:avLst/>
              <a:gdLst/>
              <a:ahLst/>
              <a:cxnLst/>
              <a:rect r="r" b="b" t="t" l="l"/>
              <a:pathLst>
                <a:path h="1053829" w="6977400">
                  <a:moveTo>
                    <a:pt x="0" y="0"/>
                  </a:moveTo>
                  <a:lnTo>
                    <a:pt x="6977400" y="0"/>
                  </a:lnTo>
                  <a:lnTo>
                    <a:pt x="6977400" y="1053829"/>
                  </a:lnTo>
                  <a:lnTo>
                    <a:pt x="0" y="1053829"/>
                  </a:lnTo>
                  <a:close/>
                </a:path>
              </a:pathLst>
            </a:custGeom>
            <a:solidFill>
              <a:srgbClr val="000000">
                <a:alpha val="0"/>
              </a:srgbClr>
            </a:solidFill>
          </p:spPr>
        </p:sp>
        <p:sp>
          <p:nvSpPr>
            <p:cNvPr name="TextBox 9" id="9"/>
            <p:cNvSpPr txBox="true"/>
            <p:nvPr/>
          </p:nvSpPr>
          <p:spPr>
            <a:xfrm>
              <a:off x="0" y="-85725"/>
              <a:ext cx="6977400"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Confirm Quotation (PO)</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085980"/>
            <a:ext cx="11215613" cy="4470117"/>
            <a:chOff x="0" y="0"/>
            <a:chExt cx="14954151" cy="5960156"/>
          </a:xfrm>
        </p:grpSpPr>
        <p:sp>
          <p:nvSpPr>
            <p:cNvPr name="Freeform 3" id="3"/>
            <p:cNvSpPr/>
            <p:nvPr/>
          </p:nvSpPr>
          <p:spPr>
            <a:xfrm flipH="false" flipV="false" rot="0">
              <a:off x="0" y="0"/>
              <a:ext cx="14954103" cy="5960153"/>
            </a:xfrm>
            <a:custGeom>
              <a:avLst/>
              <a:gdLst/>
              <a:ahLst/>
              <a:cxnLst/>
              <a:rect r="r" b="b" t="t" l="l"/>
              <a:pathLst>
                <a:path h="5960153" w="14954103">
                  <a:moveTo>
                    <a:pt x="0" y="0"/>
                  </a:moveTo>
                  <a:lnTo>
                    <a:pt x="14954103" y="0"/>
                  </a:lnTo>
                  <a:lnTo>
                    <a:pt x="14954103" y="5960153"/>
                  </a:lnTo>
                  <a:lnTo>
                    <a:pt x="0" y="5960153"/>
                  </a:lnTo>
                  <a:lnTo>
                    <a:pt x="0" y="0"/>
                  </a:lnTo>
                  <a:close/>
                </a:path>
              </a:pathLst>
            </a:custGeom>
            <a:blipFill>
              <a:blip r:embed="rId2"/>
              <a:stretch>
                <a:fillRect l="-763" t="-7007" r="0" b="-8142"/>
              </a:stretch>
            </a:blipFill>
          </p:spPr>
        </p:sp>
      </p:grpSp>
      <p:grpSp>
        <p:nvGrpSpPr>
          <p:cNvPr name="Group 4" id="4"/>
          <p:cNvGrpSpPr/>
          <p:nvPr/>
        </p:nvGrpSpPr>
        <p:grpSpPr>
          <a:xfrm rot="0">
            <a:off x="17394992" y="9543894"/>
            <a:ext cx="340402" cy="425503"/>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12</a:t>
              </a:r>
            </a:p>
          </p:txBody>
        </p:sp>
      </p:grpSp>
      <p:grpSp>
        <p:nvGrpSpPr>
          <p:cNvPr name="Group 7" id="7"/>
          <p:cNvGrpSpPr/>
          <p:nvPr/>
        </p:nvGrpSpPr>
        <p:grpSpPr>
          <a:xfrm rot="0">
            <a:off x="2778369" y="1295608"/>
            <a:ext cx="5233050" cy="790372"/>
            <a:chOff x="0" y="0"/>
            <a:chExt cx="6977400" cy="1053829"/>
          </a:xfrm>
        </p:grpSpPr>
        <p:sp>
          <p:nvSpPr>
            <p:cNvPr name="Freeform 8" id="8"/>
            <p:cNvSpPr/>
            <p:nvPr/>
          </p:nvSpPr>
          <p:spPr>
            <a:xfrm flipH="false" flipV="false" rot="0">
              <a:off x="0" y="0"/>
              <a:ext cx="6977400" cy="1053829"/>
            </a:xfrm>
            <a:custGeom>
              <a:avLst/>
              <a:gdLst/>
              <a:ahLst/>
              <a:cxnLst/>
              <a:rect r="r" b="b" t="t" l="l"/>
              <a:pathLst>
                <a:path h="1053829" w="6977400">
                  <a:moveTo>
                    <a:pt x="0" y="0"/>
                  </a:moveTo>
                  <a:lnTo>
                    <a:pt x="6977400" y="0"/>
                  </a:lnTo>
                  <a:lnTo>
                    <a:pt x="6977400" y="1053829"/>
                  </a:lnTo>
                  <a:lnTo>
                    <a:pt x="0" y="1053829"/>
                  </a:lnTo>
                  <a:close/>
                </a:path>
              </a:pathLst>
            </a:custGeom>
            <a:solidFill>
              <a:srgbClr val="000000">
                <a:alpha val="0"/>
              </a:srgbClr>
            </a:solidFill>
          </p:spPr>
        </p:sp>
        <p:sp>
          <p:nvSpPr>
            <p:cNvPr name="TextBox 9" id="9"/>
            <p:cNvSpPr txBox="true"/>
            <p:nvPr/>
          </p:nvSpPr>
          <p:spPr>
            <a:xfrm>
              <a:off x="0" y="-85725"/>
              <a:ext cx="6977400"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Billing Vendors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28098"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104855" t="0" r="0" b="-61"/>
            </a:stretch>
          </a:blipFill>
        </p:spPr>
      </p:sp>
      <p:grpSp>
        <p:nvGrpSpPr>
          <p:cNvPr name="Group 3" id="3"/>
          <p:cNvGrpSpPr/>
          <p:nvPr/>
        </p:nvGrpSpPr>
        <p:grpSpPr>
          <a:xfrm rot="0">
            <a:off x="9144000" y="4810178"/>
            <a:ext cx="8115300" cy="1461135"/>
            <a:chOff x="0" y="0"/>
            <a:chExt cx="10820400" cy="1948180"/>
          </a:xfrm>
        </p:grpSpPr>
        <p:sp>
          <p:nvSpPr>
            <p:cNvPr name="Freeform 4" id="4"/>
            <p:cNvSpPr/>
            <p:nvPr/>
          </p:nvSpPr>
          <p:spPr>
            <a:xfrm flipH="false" flipV="false" rot="0">
              <a:off x="0" y="0"/>
              <a:ext cx="10820400" cy="1948180"/>
            </a:xfrm>
            <a:custGeom>
              <a:avLst/>
              <a:gdLst/>
              <a:ahLst/>
              <a:cxnLst/>
              <a:rect r="r" b="b" t="t" l="l"/>
              <a:pathLst>
                <a:path h="1948180" w="10820400">
                  <a:moveTo>
                    <a:pt x="0" y="0"/>
                  </a:moveTo>
                  <a:lnTo>
                    <a:pt x="10820400" y="0"/>
                  </a:lnTo>
                  <a:lnTo>
                    <a:pt x="10820400" y="1948180"/>
                  </a:lnTo>
                  <a:lnTo>
                    <a:pt x="0" y="1948180"/>
                  </a:lnTo>
                  <a:close/>
                </a:path>
              </a:pathLst>
            </a:custGeom>
            <a:solidFill>
              <a:srgbClr val="000000">
                <a:alpha val="0"/>
              </a:srgbClr>
            </a:solidFill>
          </p:spPr>
        </p:sp>
        <p:sp>
          <p:nvSpPr>
            <p:cNvPr name="TextBox 5" id="5"/>
            <p:cNvSpPr txBox="true"/>
            <p:nvPr/>
          </p:nvSpPr>
          <p:spPr>
            <a:xfrm>
              <a:off x="0" y="-57150"/>
              <a:ext cx="10820400" cy="20053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The Manufacturing module plans, manages, and tracks production orders to ensure efficient manufacturing and product delivery.</a:t>
              </a:r>
            </a:p>
            <a:p>
              <a:pPr algn="l">
                <a:lnSpc>
                  <a:spcPts val="2940"/>
                </a:lnSpc>
              </a:pPr>
            </a:p>
          </p:txBody>
        </p:sp>
      </p:grpSp>
      <p:grpSp>
        <p:nvGrpSpPr>
          <p:cNvPr name="Group 6" id="6"/>
          <p:cNvGrpSpPr/>
          <p:nvPr/>
        </p:nvGrpSpPr>
        <p:grpSpPr>
          <a:xfrm rot="0">
            <a:off x="9144000" y="3330522"/>
            <a:ext cx="6185224" cy="1590146"/>
            <a:chOff x="0" y="0"/>
            <a:chExt cx="8246965" cy="2120195"/>
          </a:xfrm>
        </p:grpSpPr>
        <p:sp>
          <p:nvSpPr>
            <p:cNvPr name="Freeform 7" id="7"/>
            <p:cNvSpPr/>
            <p:nvPr/>
          </p:nvSpPr>
          <p:spPr>
            <a:xfrm flipH="false" flipV="false" rot="0">
              <a:off x="0" y="0"/>
              <a:ext cx="8246965" cy="2120195"/>
            </a:xfrm>
            <a:custGeom>
              <a:avLst/>
              <a:gdLst/>
              <a:ahLst/>
              <a:cxnLst/>
              <a:rect r="r" b="b" t="t" l="l"/>
              <a:pathLst>
                <a:path h="2120195" w="8246965">
                  <a:moveTo>
                    <a:pt x="0" y="0"/>
                  </a:moveTo>
                  <a:lnTo>
                    <a:pt x="8246965" y="0"/>
                  </a:lnTo>
                  <a:lnTo>
                    <a:pt x="8246965" y="2120195"/>
                  </a:lnTo>
                  <a:lnTo>
                    <a:pt x="0" y="2120195"/>
                  </a:lnTo>
                  <a:close/>
                </a:path>
              </a:pathLst>
            </a:custGeom>
            <a:solidFill>
              <a:srgbClr val="000000">
                <a:alpha val="0"/>
              </a:srgbClr>
            </a:solidFill>
          </p:spPr>
        </p:sp>
        <p:sp>
          <p:nvSpPr>
            <p:cNvPr name="TextBox 8" id="8"/>
            <p:cNvSpPr txBox="true"/>
            <p:nvPr/>
          </p:nvSpPr>
          <p:spPr>
            <a:xfrm>
              <a:off x="0" y="-180975"/>
              <a:ext cx="8246965" cy="2301170"/>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Manufactring</a:t>
              </a:r>
            </a:p>
          </p:txBody>
        </p:sp>
      </p:grpSp>
      <p:grpSp>
        <p:nvGrpSpPr>
          <p:cNvPr name="Group 9" id="9"/>
          <p:cNvGrpSpPr/>
          <p:nvPr/>
        </p:nvGrpSpPr>
        <p:grpSpPr>
          <a:xfrm rot="0">
            <a:off x="17259300" y="403225"/>
            <a:ext cx="476094" cy="595118"/>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13</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79095"/>
            <a:ext cx="14959332" cy="5728809"/>
            <a:chOff x="0" y="0"/>
            <a:chExt cx="19945776" cy="7638412"/>
          </a:xfrm>
        </p:grpSpPr>
        <p:sp>
          <p:nvSpPr>
            <p:cNvPr name="Freeform 3" id="3"/>
            <p:cNvSpPr/>
            <p:nvPr/>
          </p:nvSpPr>
          <p:spPr>
            <a:xfrm flipH="false" flipV="false" rot="0">
              <a:off x="0" y="0"/>
              <a:ext cx="19945731" cy="7638436"/>
            </a:xfrm>
            <a:custGeom>
              <a:avLst/>
              <a:gdLst/>
              <a:ahLst/>
              <a:cxnLst/>
              <a:rect r="r" b="b" t="t" l="l"/>
              <a:pathLst>
                <a:path h="7638436" w="19945731">
                  <a:moveTo>
                    <a:pt x="0" y="0"/>
                  </a:moveTo>
                  <a:lnTo>
                    <a:pt x="19945731" y="0"/>
                  </a:lnTo>
                  <a:lnTo>
                    <a:pt x="19945731" y="7638436"/>
                  </a:lnTo>
                  <a:lnTo>
                    <a:pt x="0" y="7638436"/>
                  </a:lnTo>
                  <a:lnTo>
                    <a:pt x="0" y="0"/>
                  </a:lnTo>
                  <a:close/>
                </a:path>
              </a:pathLst>
            </a:custGeom>
            <a:blipFill>
              <a:blip r:embed="rId2"/>
              <a:stretch>
                <a:fillRect l="0" t="0" r="0" b="-21381"/>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14</a:t>
              </a:r>
            </a:p>
          </p:txBody>
        </p:sp>
      </p:grpSp>
      <p:grpSp>
        <p:nvGrpSpPr>
          <p:cNvPr name="Group 7" id="7"/>
          <p:cNvGrpSpPr/>
          <p:nvPr/>
        </p:nvGrpSpPr>
        <p:grpSpPr>
          <a:xfrm rot="0">
            <a:off x="2778369" y="1295608"/>
            <a:ext cx="9262714" cy="530701"/>
            <a:chOff x="0" y="0"/>
            <a:chExt cx="12350286" cy="707602"/>
          </a:xfrm>
        </p:grpSpPr>
        <p:sp>
          <p:nvSpPr>
            <p:cNvPr name="Freeform 8" id="8"/>
            <p:cNvSpPr/>
            <p:nvPr/>
          </p:nvSpPr>
          <p:spPr>
            <a:xfrm flipH="false" flipV="false" rot="0">
              <a:off x="0" y="0"/>
              <a:ext cx="12350286" cy="707602"/>
            </a:xfrm>
            <a:custGeom>
              <a:avLst/>
              <a:gdLst/>
              <a:ahLst/>
              <a:cxnLst/>
              <a:rect r="r" b="b" t="t" l="l"/>
              <a:pathLst>
                <a:path h="707602" w="12350286">
                  <a:moveTo>
                    <a:pt x="0" y="0"/>
                  </a:moveTo>
                  <a:lnTo>
                    <a:pt x="12350286" y="0"/>
                  </a:lnTo>
                  <a:lnTo>
                    <a:pt x="12350286" y="707602"/>
                  </a:lnTo>
                  <a:lnTo>
                    <a:pt x="0" y="707602"/>
                  </a:lnTo>
                  <a:close/>
                </a:path>
              </a:pathLst>
            </a:custGeom>
            <a:solidFill>
              <a:srgbClr val="000000">
                <a:alpha val="0"/>
              </a:srgbClr>
            </a:solidFill>
          </p:spPr>
        </p:sp>
        <p:sp>
          <p:nvSpPr>
            <p:cNvPr name="TextBox 9" id="9"/>
            <p:cNvSpPr txBox="true"/>
            <p:nvPr/>
          </p:nvSpPr>
          <p:spPr>
            <a:xfrm>
              <a:off x="0" y="-85725"/>
              <a:ext cx="12350286"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Products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082888" y="2239500"/>
            <a:ext cx="15509631" cy="6166081"/>
            <a:chOff x="0" y="0"/>
            <a:chExt cx="20679508" cy="8221442"/>
          </a:xfrm>
        </p:grpSpPr>
        <p:sp>
          <p:nvSpPr>
            <p:cNvPr name="Freeform 3" id="3"/>
            <p:cNvSpPr/>
            <p:nvPr/>
          </p:nvSpPr>
          <p:spPr>
            <a:xfrm flipH="false" flipV="false" rot="0">
              <a:off x="0" y="0"/>
              <a:ext cx="20679538" cy="8221404"/>
            </a:xfrm>
            <a:custGeom>
              <a:avLst/>
              <a:gdLst/>
              <a:ahLst/>
              <a:cxnLst/>
              <a:rect r="r" b="b" t="t" l="l"/>
              <a:pathLst>
                <a:path h="8221404" w="20679538">
                  <a:moveTo>
                    <a:pt x="0" y="0"/>
                  </a:moveTo>
                  <a:lnTo>
                    <a:pt x="20679538" y="0"/>
                  </a:lnTo>
                  <a:lnTo>
                    <a:pt x="20679538" y="8221404"/>
                  </a:lnTo>
                  <a:lnTo>
                    <a:pt x="0" y="8221404"/>
                  </a:lnTo>
                  <a:lnTo>
                    <a:pt x="0" y="0"/>
                  </a:lnTo>
                  <a:close/>
                </a:path>
              </a:pathLst>
            </a:custGeom>
            <a:blipFill>
              <a:blip r:embed="rId2"/>
              <a:stretch>
                <a:fillRect l="0" t="-20743" r="0" b="-20743"/>
              </a:stretch>
            </a:blipFill>
          </p:spPr>
        </p:sp>
      </p:grpSp>
      <p:grpSp>
        <p:nvGrpSpPr>
          <p:cNvPr name="Group 4" id="4"/>
          <p:cNvGrpSpPr/>
          <p:nvPr/>
        </p:nvGrpSpPr>
        <p:grpSpPr>
          <a:xfrm rot="0">
            <a:off x="17259300" y="9543894"/>
            <a:ext cx="476094" cy="595118"/>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15</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Operations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588891"/>
            <a:ext cx="14397995" cy="5903633"/>
            <a:chOff x="0" y="0"/>
            <a:chExt cx="19197327" cy="7871510"/>
          </a:xfrm>
        </p:grpSpPr>
        <p:sp>
          <p:nvSpPr>
            <p:cNvPr name="Freeform 3" id="3"/>
            <p:cNvSpPr/>
            <p:nvPr/>
          </p:nvSpPr>
          <p:spPr>
            <a:xfrm flipH="false" flipV="false" rot="0">
              <a:off x="0" y="0"/>
              <a:ext cx="19197320" cy="7871568"/>
            </a:xfrm>
            <a:custGeom>
              <a:avLst/>
              <a:gdLst/>
              <a:ahLst/>
              <a:cxnLst/>
              <a:rect r="r" b="b" t="t" l="l"/>
              <a:pathLst>
                <a:path h="7871568" w="19197320">
                  <a:moveTo>
                    <a:pt x="0" y="0"/>
                  </a:moveTo>
                  <a:lnTo>
                    <a:pt x="19197320" y="0"/>
                  </a:lnTo>
                  <a:lnTo>
                    <a:pt x="19197320" y="7871568"/>
                  </a:lnTo>
                  <a:lnTo>
                    <a:pt x="0" y="7871568"/>
                  </a:lnTo>
                  <a:lnTo>
                    <a:pt x="0" y="0"/>
                  </a:lnTo>
                  <a:close/>
                </a:path>
              </a:pathLst>
            </a:custGeom>
            <a:blipFill>
              <a:blip r:embed="rId2"/>
              <a:stretch>
                <a:fillRect l="0" t="-18592" r="0" b="-18591"/>
              </a:stretch>
            </a:blipFill>
          </p:spPr>
        </p:sp>
      </p:grpSp>
      <p:grpSp>
        <p:nvGrpSpPr>
          <p:cNvPr name="Group 4" id="4"/>
          <p:cNvGrpSpPr/>
          <p:nvPr/>
        </p:nvGrpSpPr>
        <p:grpSpPr>
          <a:xfrm rot="0">
            <a:off x="17259300" y="9543894"/>
            <a:ext cx="555473" cy="694341"/>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16</a:t>
              </a:r>
            </a:p>
          </p:txBody>
        </p:sp>
      </p:grpSp>
      <p:grpSp>
        <p:nvGrpSpPr>
          <p:cNvPr name="Group 7" id="7"/>
          <p:cNvGrpSpPr/>
          <p:nvPr/>
        </p:nvGrpSpPr>
        <p:grpSpPr>
          <a:xfrm rot="0">
            <a:off x="2778369" y="1295608"/>
            <a:ext cx="9262714" cy="530701"/>
            <a:chOff x="0" y="0"/>
            <a:chExt cx="12350286" cy="707602"/>
          </a:xfrm>
        </p:grpSpPr>
        <p:sp>
          <p:nvSpPr>
            <p:cNvPr name="Freeform 8" id="8"/>
            <p:cNvSpPr/>
            <p:nvPr/>
          </p:nvSpPr>
          <p:spPr>
            <a:xfrm flipH="false" flipV="false" rot="0">
              <a:off x="0" y="0"/>
              <a:ext cx="12350286" cy="707602"/>
            </a:xfrm>
            <a:custGeom>
              <a:avLst/>
              <a:gdLst/>
              <a:ahLst/>
              <a:cxnLst/>
              <a:rect r="r" b="b" t="t" l="l"/>
              <a:pathLst>
                <a:path h="707602" w="12350286">
                  <a:moveTo>
                    <a:pt x="0" y="0"/>
                  </a:moveTo>
                  <a:lnTo>
                    <a:pt x="12350286" y="0"/>
                  </a:lnTo>
                  <a:lnTo>
                    <a:pt x="12350286" y="707602"/>
                  </a:lnTo>
                  <a:lnTo>
                    <a:pt x="0" y="707602"/>
                  </a:lnTo>
                  <a:close/>
                </a:path>
              </a:pathLst>
            </a:custGeom>
            <a:solidFill>
              <a:srgbClr val="000000">
                <a:alpha val="0"/>
              </a:srgbClr>
            </a:solidFill>
          </p:spPr>
        </p:sp>
        <p:sp>
          <p:nvSpPr>
            <p:cNvPr name="TextBox 9" id="9"/>
            <p:cNvSpPr txBox="true"/>
            <p:nvPr/>
          </p:nvSpPr>
          <p:spPr>
            <a:xfrm>
              <a:off x="0" y="-85725"/>
              <a:ext cx="12350286"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Bill of Materials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7259300" y="9543894"/>
            <a:ext cx="555473" cy="694341"/>
            <a:chOff x="0" y="0"/>
            <a:chExt cx="203200" cy="254000"/>
          </a:xfrm>
        </p:grpSpPr>
        <p:sp>
          <p:nvSpPr>
            <p:cNvPr name="Freeform 3" id="3"/>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4" id="4"/>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17</a:t>
              </a:r>
            </a:p>
          </p:txBody>
        </p:sp>
      </p:grpSp>
      <p:grpSp>
        <p:nvGrpSpPr>
          <p:cNvPr name="Group 5" id="5"/>
          <p:cNvGrpSpPr/>
          <p:nvPr/>
        </p:nvGrpSpPr>
        <p:grpSpPr>
          <a:xfrm rot="0">
            <a:off x="2778369" y="1295608"/>
            <a:ext cx="9262714" cy="897429"/>
            <a:chOff x="0" y="0"/>
            <a:chExt cx="12350286" cy="1196572"/>
          </a:xfrm>
        </p:grpSpPr>
        <p:sp>
          <p:nvSpPr>
            <p:cNvPr name="Freeform 6" id="6"/>
            <p:cNvSpPr/>
            <p:nvPr/>
          </p:nvSpPr>
          <p:spPr>
            <a:xfrm flipH="false" flipV="false" rot="0">
              <a:off x="0" y="0"/>
              <a:ext cx="12350286" cy="1196572"/>
            </a:xfrm>
            <a:custGeom>
              <a:avLst/>
              <a:gdLst/>
              <a:ahLst/>
              <a:cxnLst/>
              <a:rect r="r" b="b" t="t" l="l"/>
              <a:pathLst>
                <a:path h="1196572" w="12350286">
                  <a:moveTo>
                    <a:pt x="0" y="0"/>
                  </a:moveTo>
                  <a:lnTo>
                    <a:pt x="12350286" y="0"/>
                  </a:lnTo>
                  <a:lnTo>
                    <a:pt x="12350286" y="1196572"/>
                  </a:lnTo>
                  <a:lnTo>
                    <a:pt x="0" y="1196572"/>
                  </a:lnTo>
                  <a:close/>
                </a:path>
              </a:pathLst>
            </a:custGeom>
            <a:solidFill>
              <a:srgbClr val="000000">
                <a:alpha val="0"/>
              </a:srgbClr>
            </a:solidFill>
          </p:spPr>
        </p:sp>
        <p:sp>
          <p:nvSpPr>
            <p:cNvPr name="TextBox 7" id="7"/>
            <p:cNvSpPr txBox="true"/>
            <p:nvPr/>
          </p:nvSpPr>
          <p:spPr>
            <a:xfrm>
              <a:off x="0" y="-85725"/>
              <a:ext cx="12350286" cy="128229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Product Bill Of Materials</a:t>
              </a:r>
            </a:p>
          </p:txBody>
        </p:sp>
      </p:grpSp>
      <p:sp>
        <p:nvSpPr>
          <p:cNvPr name="Freeform 8" id="8"/>
          <p:cNvSpPr/>
          <p:nvPr/>
        </p:nvSpPr>
        <p:spPr>
          <a:xfrm flipH="false" flipV="false" rot="0">
            <a:off x="2778369" y="2369245"/>
            <a:ext cx="14321402" cy="6889055"/>
          </a:xfrm>
          <a:custGeom>
            <a:avLst/>
            <a:gdLst/>
            <a:ahLst/>
            <a:cxnLst/>
            <a:rect r="r" b="b" t="t" l="l"/>
            <a:pathLst>
              <a:path h="6889055" w="14321402">
                <a:moveTo>
                  <a:pt x="0" y="0"/>
                </a:moveTo>
                <a:lnTo>
                  <a:pt x="14321402" y="0"/>
                </a:lnTo>
                <a:lnTo>
                  <a:pt x="14321402" y="6889055"/>
                </a:lnTo>
                <a:lnTo>
                  <a:pt x="0" y="6889055"/>
                </a:lnTo>
                <a:lnTo>
                  <a:pt x="0" y="0"/>
                </a:lnTo>
                <a:close/>
              </a:path>
            </a:pathLst>
          </a:custGeom>
          <a:blipFill>
            <a:blip r:embed="rId2"/>
            <a:stretch>
              <a:fillRect l="0" t="0" r="0" b="-16936"/>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74654" y="2235859"/>
            <a:ext cx="15008340" cy="5297968"/>
            <a:chOff x="0" y="0"/>
            <a:chExt cx="20011120" cy="7063957"/>
          </a:xfrm>
        </p:grpSpPr>
        <p:sp>
          <p:nvSpPr>
            <p:cNvPr name="Freeform 3" id="3"/>
            <p:cNvSpPr/>
            <p:nvPr/>
          </p:nvSpPr>
          <p:spPr>
            <a:xfrm flipH="false" flipV="false" rot="0">
              <a:off x="0" y="0"/>
              <a:ext cx="20011137" cy="7063995"/>
            </a:xfrm>
            <a:custGeom>
              <a:avLst/>
              <a:gdLst/>
              <a:ahLst/>
              <a:cxnLst/>
              <a:rect r="r" b="b" t="t" l="l"/>
              <a:pathLst>
                <a:path h="7063995" w="20011137">
                  <a:moveTo>
                    <a:pt x="0" y="0"/>
                  </a:moveTo>
                  <a:lnTo>
                    <a:pt x="20011137" y="0"/>
                  </a:lnTo>
                  <a:lnTo>
                    <a:pt x="20011137" y="7063995"/>
                  </a:lnTo>
                  <a:lnTo>
                    <a:pt x="0" y="7063995"/>
                  </a:lnTo>
                  <a:lnTo>
                    <a:pt x="0" y="0"/>
                  </a:lnTo>
                  <a:close/>
                </a:path>
              </a:pathLst>
            </a:custGeom>
            <a:blipFill>
              <a:blip r:embed="rId2"/>
              <a:stretch>
                <a:fillRect l="-83" t="0" r="-4101" b="-36040"/>
              </a:stretch>
            </a:blipFill>
          </p:spPr>
        </p:sp>
      </p:grpSp>
      <p:grpSp>
        <p:nvGrpSpPr>
          <p:cNvPr name="Group 4" id="4"/>
          <p:cNvGrpSpPr/>
          <p:nvPr/>
        </p:nvGrpSpPr>
        <p:grpSpPr>
          <a:xfrm rot="0">
            <a:off x="17259300" y="9543894"/>
            <a:ext cx="476094" cy="595118"/>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18</a:t>
              </a:r>
            </a:p>
          </p:txBody>
        </p:sp>
      </p:grpSp>
      <p:grpSp>
        <p:nvGrpSpPr>
          <p:cNvPr name="Group 7" id="7"/>
          <p:cNvGrpSpPr/>
          <p:nvPr/>
        </p:nvGrpSpPr>
        <p:grpSpPr>
          <a:xfrm rot="0">
            <a:off x="2778369" y="1295608"/>
            <a:ext cx="9262714" cy="940252"/>
            <a:chOff x="0" y="0"/>
            <a:chExt cx="12350286" cy="1253669"/>
          </a:xfrm>
        </p:grpSpPr>
        <p:sp>
          <p:nvSpPr>
            <p:cNvPr name="Freeform 8" id="8"/>
            <p:cNvSpPr/>
            <p:nvPr/>
          </p:nvSpPr>
          <p:spPr>
            <a:xfrm flipH="false" flipV="false" rot="0">
              <a:off x="0" y="0"/>
              <a:ext cx="12350286" cy="1253669"/>
            </a:xfrm>
            <a:custGeom>
              <a:avLst/>
              <a:gdLst/>
              <a:ahLst/>
              <a:cxnLst/>
              <a:rect r="r" b="b" t="t" l="l"/>
              <a:pathLst>
                <a:path h="1253669" w="12350286">
                  <a:moveTo>
                    <a:pt x="0" y="0"/>
                  </a:moveTo>
                  <a:lnTo>
                    <a:pt x="12350286" y="0"/>
                  </a:lnTo>
                  <a:lnTo>
                    <a:pt x="12350286" y="1253669"/>
                  </a:lnTo>
                  <a:lnTo>
                    <a:pt x="0" y="1253669"/>
                  </a:lnTo>
                  <a:close/>
                </a:path>
              </a:pathLst>
            </a:custGeom>
            <a:solidFill>
              <a:srgbClr val="000000">
                <a:alpha val="0"/>
              </a:srgbClr>
            </a:solidFill>
          </p:spPr>
        </p:sp>
        <p:sp>
          <p:nvSpPr>
            <p:cNvPr name="TextBox 9" id="9"/>
            <p:cNvSpPr txBox="true"/>
            <p:nvPr/>
          </p:nvSpPr>
          <p:spPr>
            <a:xfrm>
              <a:off x="0" y="-85725"/>
              <a:ext cx="12350286" cy="133939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Manufactre Order</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5317"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31766" t="0" r="-73088" b="-61"/>
            </a:stretch>
          </a:blipFill>
        </p:spPr>
      </p:sp>
      <p:grpSp>
        <p:nvGrpSpPr>
          <p:cNvPr name="Group 3" id="3"/>
          <p:cNvGrpSpPr/>
          <p:nvPr/>
        </p:nvGrpSpPr>
        <p:grpSpPr>
          <a:xfrm rot="0">
            <a:off x="9144000" y="5376915"/>
            <a:ext cx="6866003" cy="1461135"/>
            <a:chOff x="0" y="0"/>
            <a:chExt cx="9154671" cy="1948180"/>
          </a:xfrm>
        </p:grpSpPr>
        <p:sp>
          <p:nvSpPr>
            <p:cNvPr name="Freeform 4" id="4"/>
            <p:cNvSpPr/>
            <p:nvPr/>
          </p:nvSpPr>
          <p:spPr>
            <a:xfrm flipH="false" flipV="false" rot="0">
              <a:off x="0" y="0"/>
              <a:ext cx="9154671" cy="1948180"/>
            </a:xfrm>
            <a:custGeom>
              <a:avLst/>
              <a:gdLst/>
              <a:ahLst/>
              <a:cxnLst/>
              <a:rect r="r" b="b" t="t" l="l"/>
              <a:pathLst>
                <a:path h="1948180" w="9154671">
                  <a:moveTo>
                    <a:pt x="0" y="0"/>
                  </a:moveTo>
                  <a:lnTo>
                    <a:pt x="9154671" y="0"/>
                  </a:lnTo>
                  <a:lnTo>
                    <a:pt x="9154671" y="1948180"/>
                  </a:lnTo>
                  <a:lnTo>
                    <a:pt x="0" y="1948180"/>
                  </a:lnTo>
                  <a:close/>
                </a:path>
              </a:pathLst>
            </a:custGeom>
            <a:solidFill>
              <a:srgbClr val="000000">
                <a:alpha val="0"/>
              </a:srgbClr>
            </a:solidFill>
          </p:spPr>
        </p:sp>
        <p:sp>
          <p:nvSpPr>
            <p:cNvPr name="TextBox 5" id="5"/>
            <p:cNvSpPr txBox="true"/>
            <p:nvPr/>
          </p:nvSpPr>
          <p:spPr>
            <a:xfrm>
              <a:off x="0" y="-57150"/>
              <a:ext cx="9154671" cy="20053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The Sales module manages the entire sales process, from creating quotations to confirming orders and invoicing customers.</a:t>
              </a:r>
            </a:p>
            <a:p>
              <a:pPr algn="l">
                <a:lnSpc>
                  <a:spcPts val="2940"/>
                </a:lnSpc>
              </a:pPr>
            </a:p>
          </p:txBody>
        </p:sp>
      </p:grpSp>
      <p:grpSp>
        <p:nvGrpSpPr>
          <p:cNvPr name="Group 6" id="6"/>
          <p:cNvGrpSpPr/>
          <p:nvPr/>
        </p:nvGrpSpPr>
        <p:grpSpPr>
          <a:xfrm rot="0">
            <a:off x="9056220" y="3503643"/>
            <a:ext cx="5233050" cy="2197259"/>
            <a:chOff x="0" y="0"/>
            <a:chExt cx="6977400" cy="2929678"/>
          </a:xfrm>
        </p:grpSpPr>
        <p:sp>
          <p:nvSpPr>
            <p:cNvPr name="Freeform 7" id="7"/>
            <p:cNvSpPr/>
            <p:nvPr/>
          </p:nvSpPr>
          <p:spPr>
            <a:xfrm flipH="false" flipV="false" rot="0">
              <a:off x="0" y="0"/>
              <a:ext cx="6977400" cy="2929678"/>
            </a:xfrm>
            <a:custGeom>
              <a:avLst/>
              <a:gdLst/>
              <a:ahLst/>
              <a:cxnLst/>
              <a:rect r="r" b="b" t="t" l="l"/>
              <a:pathLst>
                <a:path h="2929678" w="6977400">
                  <a:moveTo>
                    <a:pt x="0" y="0"/>
                  </a:moveTo>
                  <a:lnTo>
                    <a:pt x="6977400" y="0"/>
                  </a:lnTo>
                  <a:lnTo>
                    <a:pt x="6977400" y="2929678"/>
                  </a:lnTo>
                  <a:lnTo>
                    <a:pt x="0" y="2929678"/>
                  </a:lnTo>
                  <a:close/>
                </a:path>
              </a:pathLst>
            </a:custGeom>
            <a:solidFill>
              <a:srgbClr val="000000">
                <a:alpha val="0"/>
              </a:srgbClr>
            </a:solidFill>
          </p:spPr>
        </p:sp>
        <p:sp>
          <p:nvSpPr>
            <p:cNvPr name="TextBox 8" id="8"/>
            <p:cNvSpPr txBox="true"/>
            <p:nvPr/>
          </p:nvSpPr>
          <p:spPr>
            <a:xfrm>
              <a:off x="0" y="-180975"/>
              <a:ext cx="6977400" cy="3110653"/>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Sales Module</a:t>
              </a:r>
            </a:p>
          </p:txBody>
        </p:sp>
      </p:grpSp>
      <p:grpSp>
        <p:nvGrpSpPr>
          <p:cNvPr name="Group 9" id="9"/>
          <p:cNvGrpSpPr/>
          <p:nvPr/>
        </p:nvGrpSpPr>
        <p:grpSpPr>
          <a:xfrm rot="0">
            <a:off x="17259300" y="403225"/>
            <a:ext cx="476094" cy="595117"/>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19</a:t>
              </a: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1125" y="0"/>
            <a:ext cx="8794854" cy="10287000"/>
            <a:chOff x="0" y="0"/>
            <a:chExt cx="11726472" cy="1371600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11726418" cy="13716000"/>
            </a:xfrm>
            <a:custGeom>
              <a:avLst/>
              <a:gdLst/>
              <a:ahLst/>
              <a:cxnLst/>
              <a:rect r="r" b="b" t="t" l="l"/>
              <a:pathLst>
                <a:path h="13716000" w="11726418">
                  <a:moveTo>
                    <a:pt x="0" y="0"/>
                  </a:moveTo>
                  <a:lnTo>
                    <a:pt x="11726418" y="0"/>
                  </a:lnTo>
                  <a:lnTo>
                    <a:pt x="11726418" y="13716000"/>
                  </a:lnTo>
                  <a:lnTo>
                    <a:pt x="0" y="13716000"/>
                  </a:lnTo>
                  <a:close/>
                </a:path>
              </a:pathLst>
            </a:custGeom>
            <a:solidFill>
              <a:srgbClr val="69522F"/>
            </a:solidFill>
          </p:spPr>
        </p:sp>
      </p:grpSp>
      <p:grpSp>
        <p:nvGrpSpPr>
          <p:cNvPr name="Group 4" id="4"/>
          <p:cNvGrpSpPr/>
          <p:nvPr/>
        </p:nvGrpSpPr>
        <p:grpSpPr>
          <a:xfrm rot="0">
            <a:off x="1028700" y="3665538"/>
            <a:ext cx="6680260" cy="2797175"/>
            <a:chOff x="0" y="0"/>
            <a:chExt cx="8907013" cy="3729567"/>
          </a:xfrm>
        </p:grpSpPr>
        <p:sp>
          <p:nvSpPr>
            <p:cNvPr name="Freeform 5" id="5"/>
            <p:cNvSpPr/>
            <p:nvPr/>
          </p:nvSpPr>
          <p:spPr>
            <a:xfrm flipH="false" flipV="false" rot="0">
              <a:off x="0" y="0"/>
              <a:ext cx="8907014" cy="3729567"/>
            </a:xfrm>
            <a:custGeom>
              <a:avLst/>
              <a:gdLst/>
              <a:ahLst/>
              <a:cxnLst/>
              <a:rect r="r" b="b" t="t" l="l"/>
              <a:pathLst>
                <a:path h="3729567" w="8907014">
                  <a:moveTo>
                    <a:pt x="0" y="0"/>
                  </a:moveTo>
                  <a:lnTo>
                    <a:pt x="8907014" y="0"/>
                  </a:lnTo>
                  <a:lnTo>
                    <a:pt x="8907014" y="3729567"/>
                  </a:lnTo>
                  <a:lnTo>
                    <a:pt x="0" y="3729567"/>
                  </a:lnTo>
                  <a:close/>
                </a:path>
              </a:pathLst>
            </a:custGeom>
            <a:solidFill>
              <a:srgbClr val="000000">
                <a:alpha val="0"/>
              </a:srgbClr>
            </a:solidFill>
          </p:spPr>
        </p:sp>
        <p:sp>
          <p:nvSpPr>
            <p:cNvPr name="TextBox 6" id="6"/>
            <p:cNvSpPr txBox="true"/>
            <p:nvPr/>
          </p:nvSpPr>
          <p:spPr>
            <a:xfrm>
              <a:off x="0" y="-238125"/>
              <a:ext cx="8907013" cy="3967692"/>
            </a:xfrm>
            <a:prstGeom prst="rect">
              <a:avLst/>
            </a:prstGeom>
          </p:spPr>
          <p:txBody>
            <a:bodyPr anchor="t" rtlCol="false" tIns="0" lIns="0" bIns="0" rIns="0"/>
            <a:lstStyle/>
            <a:p>
              <a:pPr algn="l">
                <a:lnSpc>
                  <a:spcPts val="11200"/>
                </a:lnSpc>
              </a:pPr>
              <a:r>
                <a:rPr lang="en-US" sz="8000" b="true">
                  <a:solidFill>
                    <a:srgbClr val="FFFFFF"/>
                  </a:solidFill>
                  <a:latin typeface="Poppins Bold"/>
                  <a:ea typeface="Poppins Bold"/>
                  <a:cs typeface="Poppins Bold"/>
                  <a:sym typeface="Poppins Bold"/>
                </a:rPr>
                <a:t>Table of Contents</a:t>
              </a:r>
            </a:p>
          </p:txBody>
        </p:sp>
      </p:grpSp>
      <p:grpSp>
        <p:nvGrpSpPr>
          <p:cNvPr name="Group 7" id="7"/>
          <p:cNvGrpSpPr/>
          <p:nvPr/>
        </p:nvGrpSpPr>
        <p:grpSpPr>
          <a:xfrm rot="0">
            <a:off x="10464818" y="2231254"/>
            <a:ext cx="4965875" cy="330517"/>
            <a:chOff x="0" y="0"/>
            <a:chExt cx="6621167" cy="440690"/>
          </a:xfrm>
        </p:grpSpPr>
        <p:sp>
          <p:nvSpPr>
            <p:cNvPr name="Freeform 8" id="8"/>
            <p:cNvSpPr/>
            <p:nvPr/>
          </p:nvSpPr>
          <p:spPr>
            <a:xfrm flipH="false" flipV="false" rot="0">
              <a:off x="0" y="0"/>
              <a:ext cx="6621166" cy="440690"/>
            </a:xfrm>
            <a:custGeom>
              <a:avLst/>
              <a:gdLst/>
              <a:ahLst/>
              <a:cxnLst/>
              <a:rect r="r" b="b" t="t" l="l"/>
              <a:pathLst>
                <a:path h="440690" w="6621166">
                  <a:moveTo>
                    <a:pt x="0" y="0"/>
                  </a:moveTo>
                  <a:lnTo>
                    <a:pt x="6621166" y="0"/>
                  </a:lnTo>
                  <a:lnTo>
                    <a:pt x="6621166" y="440690"/>
                  </a:lnTo>
                  <a:lnTo>
                    <a:pt x="0" y="440690"/>
                  </a:lnTo>
                  <a:close/>
                </a:path>
              </a:pathLst>
            </a:custGeom>
            <a:solidFill>
              <a:srgbClr val="000000">
                <a:alpha val="0"/>
              </a:srgbClr>
            </a:solidFill>
          </p:spPr>
        </p:sp>
        <p:sp>
          <p:nvSpPr>
            <p:cNvPr name="TextBox 9" id="9"/>
            <p:cNvSpPr txBox="true"/>
            <p:nvPr/>
          </p:nvSpPr>
          <p:spPr>
            <a:xfrm>
              <a:off x="0" y="-38100"/>
              <a:ext cx="6621167" cy="478790"/>
            </a:xfrm>
            <a:prstGeom prst="rect">
              <a:avLst/>
            </a:prstGeom>
          </p:spPr>
          <p:txBody>
            <a:bodyPr anchor="t" rtlCol="false" tIns="0" lIns="0" bIns="0" rIns="0"/>
            <a:lstStyle/>
            <a:p>
              <a:pPr algn="l">
                <a:lnSpc>
                  <a:spcPts val="2730"/>
                </a:lnSpc>
              </a:pPr>
              <a:r>
                <a:rPr lang="en-US" sz="2100">
                  <a:solidFill>
                    <a:srgbClr val="1E1919"/>
                  </a:solidFill>
                  <a:latin typeface="Poppins Light"/>
                  <a:ea typeface="Poppins Light"/>
                  <a:cs typeface="Poppins Light"/>
                  <a:sym typeface="Poppins Light"/>
                </a:rPr>
                <a:t>PART 1</a:t>
              </a:r>
            </a:p>
          </p:txBody>
        </p:sp>
      </p:grpSp>
      <p:grpSp>
        <p:nvGrpSpPr>
          <p:cNvPr name="Group 10" id="10"/>
          <p:cNvGrpSpPr/>
          <p:nvPr/>
        </p:nvGrpSpPr>
        <p:grpSpPr>
          <a:xfrm rot="0">
            <a:off x="10464818" y="2664456"/>
            <a:ext cx="4965875" cy="895624"/>
            <a:chOff x="0" y="0"/>
            <a:chExt cx="6621167" cy="1194165"/>
          </a:xfrm>
        </p:grpSpPr>
        <p:sp>
          <p:nvSpPr>
            <p:cNvPr name="Freeform 11" id="11"/>
            <p:cNvSpPr/>
            <p:nvPr/>
          </p:nvSpPr>
          <p:spPr>
            <a:xfrm flipH="false" flipV="false" rot="0">
              <a:off x="0" y="0"/>
              <a:ext cx="6621166" cy="1194165"/>
            </a:xfrm>
            <a:custGeom>
              <a:avLst/>
              <a:gdLst/>
              <a:ahLst/>
              <a:cxnLst/>
              <a:rect r="r" b="b" t="t" l="l"/>
              <a:pathLst>
                <a:path h="1194165" w="6621166">
                  <a:moveTo>
                    <a:pt x="0" y="0"/>
                  </a:moveTo>
                  <a:lnTo>
                    <a:pt x="6621166" y="0"/>
                  </a:lnTo>
                  <a:lnTo>
                    <a:pt x="6621166" y="1194165"/>
                  </a:lnTo>
                  <a:lnTo>
                    <a:pt x="0" y="1194165"/>
                  </a:lnTo>
                  <a:close/>
                </a:path>
              </a:pathLst>
            </a:custGeom>
            <a:solidFill>
              <a:srgbClr val="000000">
                <a:alpha val="0"/>
              </a:srgbClr>
            </a:solidFill>
          </p:spPr>
        </p:sp>
        <p:sp>
          <p:nvSpPr>
            <p:cNvPr name="TextBox 12" id="12"/>
            <p:cNvSpPr txBox="true"/>
            <p:nvPr/>
          </p:nvSpPr>
          <p:spPr>
            <a:xfrm>
              <a:off x="0" y="-57150"/>
              <a:ext cx="6621167" cy="1251315"/>
            </a:xfrm>
            <a:prstGeom prst="rect">
              <a:avLst/>
            </a:prstGeom>
          </p:spPr>
          <p:txBody>
            <a:bodyPr anchor="t" rtlCol="false" tIns="0" lIns="0" bIns="0" rIns="0"/>
            <a:lstStyle/>
            <a:p>
              <a:pPr algn="l">
                <a:lnSpc>
                  <a:spcPts val="3640"/>
                </a:lnSpc>
              </a:pPr>
              <a:r>
                <a:rPr lang="en-US" b="true" sz="2799" spc="-83">
                  <a:solidFill>
                    <a:srgbClr val="1E1919"/>
                  </a:solidFill>
                  <a:latin typeface="Poppins Bold"/>
                  <a:ea typeface="Poppins Bold"/>
                  <a:cs typeface="Poppins Bold"/>
                  <a:sym typeface="Poppins Bold"/>
                </a:rPr>
                <a:t>About Style Ege</a:t>
              </a:r>
            </a:p>
          </p:txBody>
        </p:sp>
      </p:grpSp>
      <p:grpSp>
        <p:nvGrpSpPr>
          <p:cNvPr name="Group 13" id="13"/>
          <p:cNvGrpSpPr/>
          <p:nvPr/>
        </p:nvGrpSpPr>
        <p:grpSpPr>
          <a:xfrm rot="0">
            <a:off x="10464818" y="3883929"/>
            <a:ext cx="4965875" cy="330518"/>
            <a:chOff x="0" y="0"/>
            <a:chExt cx="6621167" cy="440690"/>
          </a:xfrm>
        </p:grpSpPr>
        <p:sp>
          <p:nvSpPr>
            <p:cNvPr name="Freeform 14" id="14"/>
            <p:cNvSpPr/>
            <p:nvPr/>
          </p:nvSpPr>
          <p:spPr>
            <a:xfrm flipH="false" flipV="false" rot="0">
              <a:off x="0" y="0"/>
              <a:ext cx="6621166" cy="440690"/>
            </a:xfrm>
            <a:custGeom>
              <a:avLst/>
              <a:gdLst/>
              <a:ahLst/>
              <a:cxnLst/>
              <a:rect r="r" b="b" t="t" l="l"/>
              <a:pathLst>
                <a:path h="440690" w="6621166">
                  <a:moveTo>
                    <a:pt x="0" y="0"/>
                  </a:moveTo>
                  <a:lnTo>
                    <a:pt x="6621166" y="0"/>
                  </a:lnTo>
                  <a:lnTo>
                    <a:pt x="6621166" y="440690"/>
                  </a:lnTo>
                  <a:lnTo>
                    <a:pt x="0" y="440690"/>
                  </a:lnTo>
                  <a:close/>
                </a:path>
              </a:pathLst>
            </a:custGeom>
            <a:solidFill>
              <a:srgbClr val="000000">
                <a:alpha val="0"/>
              </a:srgbClr>
            </a:solidFill>
          </p:spPr>
        </p:sp>
        <p:sp>
          <p:nvSpPr>
            <p:cNvPr name="TextBox 15" id="15"/>
            <p:cNvSpPr txBox="true"/>
            <p:nvPr/>
          </p:nvSpPr>
          <p:spPr>
            <a:xfrm>
              <a:off x="0" y="-38100"/>
              <a:ext cx="6621167" cy="478790"/>
            </a:xfrm>
            <a:prstGeom prst="rect">
              <a:avLst/>
            </a:prstGeom>
          </p:spPr>
          <p:txBody>
            <a:bodyPr anchor="t" rtlCol="false" tIns="0" lIns="0" bIns="0" rIns="0"/>
            <a:lstStyle/>
            <a:p>
              <a:pPr algn="l">
                <a:lnSpc>
                  <a:spcPts val="2730"/>
                </a:lnSpc>
              </a:pPr>
              <a:r>
                <a:rPr lang="en-US" sz="2100">
                  <a:solidFill>
                    <a:srgbClr val="1E1919"/>
                  </a:solidFill>
                  <a:latin typeface="Poppins Light"/>
                  <a:ea typeface="Poppins Light"/>
                  <a:cs typeface="Poppins Light"/>
                  <a:sym typeface="Poppins Light"/>
                </a:rPr>
                <a:t>PART 2</a:t>
              </a:r>
            </a:p>
          </p:txBody>
        </p:sp>
      </p:grpSp>
      <p:grpSp>
        <p:nvGrpSpPr>
          <p:cNvPr name="Group 16" id="16"/>
          <p:cNvGrpSpPr/>
          <p:nvPr/>
        </p:nvGrpSpPr>
        <p:grpSpPr>
          <a:xfrm rot="0">
            <a:off x="10464818" y="4305083"/>
            <a:ext cx="4965875" cy="720942"/>
            <a:chOff x="0" y="0"/>
            <a:chExt cx="6621167" cy="961256"/>
          </a:xfrm>
        </p:grpSpPr>
        <p:sp>
          <p:nvSpPr>
            <p:cNvPr name="Freeform 17" id="17"/>
            <p:cNvSpPr/>
            <p:nvPr/>
          </p:nvSpPr>
          <p:spPr>
            <a:xfrm flipH="false" flipV="false" rot="0">
              <a:off x="0" y="0"/>
              <a:ext cx="6621166" cy="961256"/>
            </a:xfrm>
            <a:custGeom>
              <a:avLst/>
              <a:gdLst/>
              <a:ahLst/>
              <a:cxnLst/>
              <a:rect r="r" b="b" t="t" l="l"/>
              <a:pathLst>
                <a:path h="961256" w="6621166">
                  <a:moveTo>
                    <a:pt x="0" y="0"/>
                  </a:moveTo>
                  <a:lnTo>
                    <a:pt x="6621166" y="0"/>
                  </a:lnTo>
                  <a:lnTo>
                    <a:pt x="6621166" y="961256"/>
                  </a:lnTo>
                  <a:lnTo>
                    <a:pt x="0" y="961256"/>
                  </a:lnTo>
                  <a:close/>
                </a:path>
              </a:pathLst>
            </a:custGeom>
            <a:solidFill>
              <a:srgbClr val="000000">
                <a:alpha val="0"/>
              </a:srgbClr>
            </a:solidFill>
          </p:spPr>
        </p:sp>
        <p:sp>
          <p:nvSpPr>
            <p:cNvPr name="TextBox 18" id="18"/>
            <p:cNvSpPr txBox="true"/>
            <p:nvPr/>
          </p:nvSpPr>
          <p:spPr>
            <a:xfrm>
              <a:off x="0" y="-57150"/>
              <a:ext cx="6621167" cy="1018406"/>
            </a:xfrm>
            <a:prstGeom prst="rect">
              <a:avLst/>
            </a:prstGeom>
          </p:spPr>
          <p:txBody>
            <a:bodyPr anchor="t" rtlCol="false" tIns="0" lIns="0" bIns="0" rIns="0"/>
            <a:lstStyle/>
            <a:p>
              <a:pPr algn="l">
                <a:lnSpc>
                  <a:spcPts val="3640"/>
                </a:lnSpc>
              </a:pPr>
              <a:r>
                <a:rPr lang="en-US" sz="2799" b="true">
                  <a:solidFill>
                    <a:srgbClr val="1E1919"/>
                  </a:solidFill>
                  <a:latin typeface="Poppins Bold"/>
                  <a:ea typeface="Poppins Bold"/>
                  <a:cs typeface="Poppins Bold"/>
                  <a:sym typeface="Poppins Bold"/>
                </a:rPr>
                <a:t>Business Requirements</a:t>
              </a:r>
            </a:p>
          </p:txBody>
        </p:sp>
      </p:grpSp>
      <p:grpSp>
        <p:nvGrpSpPr>
          <p:cNvPr name="Group 19" id="19"/>
          <p:cNvGrpSpPr/>
          <p:nvPr/>
        </p:nvGrpSpPr>
        <p:grpSpPr>
          <a:xfrm rot="0">
            <a:off x="10464818" y="5524557"/>
            <a:ext cx="4965875" cy="330518"/>
            <a:chOff x="0" y="0"/>
            <a:chExt cx="6621167" cy="440690"/>
          </a:xfrm>
        </p:grpSpPr>
        <p:sp>
          <p:nvSpPr>
            <p:cNvPr name="Freeform 20" id="20"/>
            <p:cNvSpPr/>
            <p:nvPr/>
          </p:nvSpPr>
          <p:spPr>
            <a:xfrm flipH="false" flipV="false" rot="0">
              <a:off x="0" y="0"/>
              <a:ext cx="6621166" cy="440690"/>
            </a:xfrm>
            <a:custGeom>
              <a:avLst/>
              <a:gdLst/>
              <a:ahLst/>
              <a:cxnLst/>
              <a:rect r="r" b="b" t="t" l="l"/>
              <a:pathLst>
                <a:path h="440690" w="6621166">
                  <a:moveTo>
                    <a:pt x="0" y="0"/>
                  </a:moveTo>
                  <a:lnTo>
                    <a:pt x="6621166" y="0"/>
                  </a:lnTo>
                  <a:lnTo>
                    <a:pt x="6621166" y="440690"/>
                  </a:lnTo>
                  <a:lnTo>
                    <a:pt x="0" y="440690"/>
                  </a:lnTo>
                  <a:close/>
                </a:path>
              </a:pathLst>
            </a:custGeom>
            <a:solidFill>
              <a:srgbClr val="000000">
                <a:alpha val="0"/>
              </a:srgbClr>
            </a:solidFill>
          </p:spPr>
        </p:sp>
        <p:sp>
          <p:nvSpPr>
            <p:cNvPr name="TextBox 21" id="21"/>
            <p:cNvSpPr txBox="true"/>
            <p:nvPr/>
          </p:nvSpPr>
          <p:spPr>
            <a:xfrm>
              <a:off x="0" y="-38100"/>
              <a:ext cx="6621167" cy="478790"/>
            </a:xfrm>
            <a:prstGeom prst="rect">
              <a:avLst/>
            </a:prstGeom>
          </p:spPr>
          <p:txBody>
            <a:bodyPr anchor="t" rtlCol="false" tIns="0" lIns="0" bIns="0" rIns="0"/>
            <a:lstStyle/>
            <a:p>
              <a:pPr algn="l">
                <a:lnSpc>
                  <a:spcPts val="2730"/>
                </a:lnSpc>
              </a:pPr>
              <a:r>
                <a:rPr lang="en-US" sz="2100">
                  <a:solidFill>
                    <a:srgbClr val="1E1919"/>
                  </a:solidFill>
                  <a:latin typeface="Poppins Light"/>
                  <a:ea typeface="Poppins Light"/>
                  <a:cs typeface="Poppins Light"/>
                  <a:sym typeface="Poppins Light"/>
                </a:rPr>
                <a:t>PART 3</a:t>
              </a:r>
            </a:p>
          </p:txBody>
        </p:sp>
      </p:grpSp>
      <p:grpSp>
        <p:nvGrpSpPr>
          <p:cNvPr name="Group 22" id="22"/>
          <p:cNvGrpSpPr/>
          <p:nvPr/>
        </p:nvGrpSpPr>
        <p:grpSpPr>
          <a:xfrm rot="0">
            <a:off x="10464818" y="5945711"/>
            <a:ext cx="4965875" cy="900272"/>
            <a:chOff x="0" y="0"/>
            <a:chExt cx="6621167" cy="1200362"/>
          </a:xfrm>
        </p:grpSpPr>
        <p:sp>
          <p:nvSpPr>
            <p:cNvPr name="Freeform 23" id="23"/>
            <p:cNvSpPr/>
            <p:nvPr/>
          </p:nvSpPr>
          <p:spPr>
            <a:xfrm flipH="false" flipV="false" rot="0">
              <a:off x="0" y="0"/>
              <a:ext cx="6621166" cy="1200362"/>
            </a:xfrm>
            <a:custGeom>
              <a:avLst/>
              <a:gdLst/>
              <a:ahLst/>
              <a:cxnLst/>
              <a:rect r="r" b="b" t="t" l="l"/>
              <a:pathLst>
                <a:path h="1200362" w="6621166">
                  <a:moveTo>
                    <a:pt x="0" y="0"/>
                  </a:moveTo>
                  <a:lnTo>
                    <a:pt x="6621166" y="0"/>
                  </a:lnTo>
                  <a:lnTo>
                    <a:pt x="6621166" y="1200362"/>
                  </a:lnTo>
                  <a:lnTo>
                    <a:pt x="0" y="1200362"/>
                  </a:lnTo>
                  <a:close/>
                </a:path>
              </a:pathLst>
            </a:custGeom>
            <a:solidFill>
              <a:srgbClr val="000000">
                <a:alpha val="0"/>
              </a:srgbClr>
            </a:solidFill>
          </p:spPr>
        </p:sp>
        <p:sp>
          <p:nvSpPr>
            <p:cNvPr name="TextBox 24" id="24"/>
            <p:cNvSpPr txBox="true"/>
            <p:nvPr/>
          </p:nvSpPr>
          <p:spPr>
            <a:xfrm>
              <a:off x="0" y="-57150"/>
              <a:ext cx="6621167" cy="1257512"/>
            </a:xfrm>
            <a:prstGeom prst="rect">
              <a:avLst/>
            </a:prstGeom>
          </p:spPr>
          <p:txBody>
            <a:bodyPr anchor="t" rtlCol="false" tIns="0" lIns="0" bIns="0" rIns="0"/>
            <a:lstStyle/>
            <a:p>
              <a:pPr algn="l">
                <a:lnSpc>
                  <a:spcPts val="3639"/>
                </a:lnSpc>
              </a:pPr>
              <a:r>
                <a:rPr lang="en-US" sz="2799" b="true">
                  <a:solidFill>
                    <a:srgbClr val="1E1919"/>
                  </a:solidFill>
                  <a:latin typeface="Poppins Bold"/>
                  <a:ea typeface="Poppins Bold"/>
                  <a:cs typeface="Poppins Bold"/>
                  <a:sym typeface="Poppins Bold"/>
                </a:rPr>
                <a:t>Designing The Solution</a:t>
              </a:r>
            </a:p>
            <a:p>
              <a:pPr algn="l">
                <a:lnSpc>
                  <a:spcPts val="3640"/>
                </a:lnSpc>
              </a:pPr>
            </a:p>
          </p:txBody>
        </p:sp>
      </p:grpSp>
      <p:grpSp>
        <p:nvGrpSpPr>
          <p:cNvPr name="Group 25" id="25"/>
          <p:cNvGrpSpPr/>
          <p:nvPr/>
        </p:nvGrpSpPr>
        <p:grpSpPr>
          <a:xfrm rot="0">
            <a:off x="10464818" y="7165186"/>
            <a:ext cx="4965875" cy="519455"/>
            <a:chOff x="0" y="0"/>
            <a:chExt cx="6621167" cy="692607"/>
          </a:xfrm>
        </p:grpSpPr>
        <p:sp>
          <p:nvSpPr>
            <p:cNvPr name="Freeform 26" id="26"/>
            <p:cNvSpPr/>
            <p:nvPr/>
          </p:nvSpPr>
          <p:spPr>
            <a:xfrm flipH="false" flipV="false" rot="0">
              <a:off x="0" y="0"/>
              <a:ext cx="6621166" cy="692607"/>
            </a:xfrm>
            <a:custGeom>
              <a:avLst/>
              <a:gdLst/>
              <a:ahLst/>
              <a:cxnLst/>
              <a:rect r="r" b="b" t="t" l="l"/>
              <a:pathLst>
                <a:path h="692607" w="6621166">
                  <a:moveTo>
                    <a:pt x="0" y="0"/>
                  </a:moveTo>
                  <a:lnTo>
                    <a:pt x="6621166" y="0"/>
                  </a:lnTo>
                  <a:lnTo>
                    <a:pt x="6621166" y="692607"/>
                  </a:lnTo>
                  <a:lnTo>
                    <a:pt x="0" y="692607"/>
                  </a:lnTo>
                  <a:close/>
                </a:path>
              </a:pathLst>
            </a:custGeom>
            <a:solidFill>
              <a:srgbClr val="000000">
                <a:alpha val="0"/>
              </a:srgbClr>
            </a:solidFill>
          </p:spPr>
        </p:sp>
        <p:sp>
          <p:nvSpPr>
            <p:cNvPr name="TextBox 27" id="27"/>
            <p:cNvSpPr txBox="true"/>
            <p:nvPr/>
          </p:nvSpPr>
          <p:spPr>
            <a:xfrm>
              <a:off x="0" y="-38100"/>
              <a:ext cx="6621167" cy="730707"/>
            </a:xfrm>
            <a:prstGeom prst="rect">
              <a:avLst/>
            </a:prstGeom>
          </p:spPr>
          <p:txBody>
            <a:bodyPr anchor="t" rtlCol="false" tIns="0" lIns="0" bIns="0" rIns="0"/>
            <a:lstStyle/>
            <a:p>
              <a:pPr algn="l">
                <a:lnSpc>
                  <a:spcPts val="2730"/>
                </a:lnSpc>
              </a:pPr>
              <a:r>
                <a:rPr lang="en-US" sz="2100">
                  <a:solidFill>
                    <a:srgbClr val="1E1919"/>
                  </a:solidFill>
                  <a:latin typeface="Poppins Light"/>
                  <a:ea typeface="Poppins Light"/>
                  <a:cs typeface="Poppins Light"/>
                  <a:sym typeface="Poppins Light"/>
                </a:rPr>
                <a:t>PART 4</a:t>
              </a:r>
            </a:p>
          </p:txBody>
        </p:sp>
      </p:grpSp>
      <p:grpSp>
        <p:nvGrpSpPr>
          <p:cNvPr name="Group 28" id="28"/>
          <p:cNvGrpSpPr/>
          <p:nvPr/>
        </p:nvGrpSpPr>
        <p:grpSpPr>
          <a:xfrm rot="0">
            <a:off x="10464818" y="7598388"/>
            <a:ext cx="4965875" cy="692607"/>
            <a:chOff x="0" y="0"/>
            <a:chExt cx="6621167" cy="923476"/>
          </a:xfrm>
        </p:grpSpPr>
        <p:sp>
          <p:nvSpPr>
            <p:cNvPr name="Freeform 29" id="29"/>
            <p:cNvSpPr/>
            <p:nvPr/>
          </p:nvSpPr>
          <p:spPr>
            <a:xfrm flipH="false" flipV="false" rot="0">
              <a:off x="0" y="0"/>
              <a:ext cx="6621166" cy="923476"/>
            </a:xfrm>
            <a:custGeom>
              <a:avLst/>
              <a:gdLst/>
              <a:ahLst/>
              <a:cxnLst/>
              <a:rect r="r" b="b" t="t" l="l"/>
              <a:pathLst>
                <a:path h="923476" w="6621166">
                  <a:moveTo>
                    <a:pt x="0" y="0"/>
                  </a:moveTo>
                  <a:lnTo>
                    <a:pt x="6621166" y="0"/>
                  </a:lnTo>
                  <a:lnTo>
                    <a:pt x="6621166" y="923476"/>
                  </a:lnTo>
                  <a:lnTo>
                    <a:pt x="0" y="923476"/>
                  </a:lnTo>
                  <a:close/>
                </a:path>
              </a:pathLst>
            </a:custGeom>
            <a:solidFill>
              <a:srgbClr val="000000">
                <a:alpha val="0"/>
              </a:srgbClr>
            </a:solidFill>
          </p:spPr>
        </p:sp>
        <p:sp>
          <p:nvSpPr>
            <p:cNvPr name="TextBox 30" id="30"/>
            <p:cNvSpPr txBox="true"/>
            <p:nvPr/>
          </p:nvSpPr>
          <p:spPr>
            <a:xfrm>
              <a:off x="0" y="-57150"/>
              <a:ext cx="6621167" cy="980626"/>
            </a:xfrm>
            <a:prstGeom prst="rect">
              <a:avLst/>
            </a:prstGeom>
          </p:spPr>
          <p:txBody>
            <a:bodyPr anchor="t" rtlCol="false" tIns="0" lIns="0" bIns="0" rIns="0"/>
            <a:lstStyle/>
            <a:p>
              <a:pPr algn="l">
                <a:lnSpc>
                  <a:spcPts val="3640"/>
                </a:lnSpc>
              </a:pPr>
              <a:r>
                <a:rPr lang="en-US" sz="2799" b="true">
                  <a:solidFill>
                    <a:srgbClr val="1E1919"/>
                  </a:solidFill>
                  <a:latin typeface="Poppins Bold"/>
                  <a:ea typeface="Poppins Bold"/>
                  <a:cs typeface="Poppins Bold"/>
                  <a:sym typeface="Poppins Bold"/>
                </a:rPr>
                <a:t>Solution Implementation</a:t>
              </a:r>
            </a:p>
          </p:txBody>
        </p:sp>
      </p:grpSp>
      <p:grpSp>
        <p:nvGrpSpPr>
          <p:cNvPr name="Group 31" id="31"/>
          <p:cNvGrpSpPr/>
          <p:nvPr/>
        </p:nvGrpSpPr>
        <p:grpSpPr>
          <a:xfrm rot="0">
            <a:off x="10460056" y="3490172"/>
            <a:ext cx="5757265" cy="9525"/>
            <a:chOff x="0" y="0"/>
            <a:chExt cx="7676353" cy="12700"/>
          </a:xfrm>
        </p:grpSpPr>
        <p:sp>
          <p:nvSpPr>
            <p:cNvPr name="Freeform 32" id="32">
              <a:extLst>
                <a:ext uri="{C183D7F6-B498-43B3-948B-1728B52AA6E4}">
                  <adec:decorative xmlns:adec="http://schemas.microsoft.com/office/drawing/2017/decorative" val="1"/>
                </a:ext>
              </a:extLst>
            </p:cNvPr>
            <p:cNvSpPr/>
            <p:nvPr/>
          </p:nvSpPr>
          <p:spPr>
            <a:xfrm flipH="false" flipV="false" rot="0">
              <a:off x="0" y="0"/>
              <a:ext cx="7676388" cy="12700"/>
            </a:xfrm>
            <a:custGeom>
              <a:avLst/>
              <a:gdLst/>
              <a:ahLst/>
              <a:cxnLst/>
              <a:rect r="r" b="b" t="t" l="l"/>
              <a:pathLst>
                <a:path h="12700" w="7676388">
                  <a:moveTo>
                    <a:pt x="6350" y="0"/>
                  </a:moveTo>
                  <a:lnTo>
                    <a:pt x="7670038" y="0"/>
                  </a:lnTo>
                  <a:cubicBezTo>
                    <a:pt x="7673594" y="0"/>
                    <a:pt x="7676388" y="2794"/>
                    <a:pt x="7676388" y="6350"/>
                  </a:cubicBezTo>
                  <a:cubicBezTo>
                    <a:pt x="7676388" y="9906"/>
                    <a:pt x="7673594" y="12700"/>
                    <a:pt x="7670038" y="12700"/>
                  </a:cubicBezTo>
                  <a:lnTo>
                    <a:pt x="6350" y="12700"/>
                  </a:lnTo>
                  <a:cubicBezTo>
                    <a:pt x="2794" y="12700"/>
                    <a:pt x="0" y="9906"/>
                    <a:pt x="0" y="6350"/>
                  </a:cubicBezTo>
                  <a:cubicBezTo>
                    <a:pt x="0" y="2794"/>
                    <a:pt x="2794" y="0"/>
                    <a:pt x="6350" y="0"/>
                  </a:cubicBezTo>
                  <a:close/>
                </a:path>
              </a:pathLst>
            </a:custGeom>
            <a:solidFill>
              <a:srgbClr val="1E1919">
                <a:alpha val="8627"/>
              </a:srgbClr>
            </a:solidFill>
          </p:spPr>
        </p:sp>
      </p:grpSp>
      <p:grpSp>
        <p:nvGrpSpPr>
          <p:cNvPr name="Group 33" id="33"/>
          <p:cNvGrpSpPr/>
          <p:nvPr/>
        </p:nvGrpSpPr>
        <p:grpSpPr>
          <a:xfrm rot="0">
            <a:off x="10460056" y="5130800"/>
            <a:ext cx="5757265" cy="9525"/>
            <a:chOff x="0" y="0"/>
            <a:chExt cx="7676353" cy="12700"/>
          </a:xfrm>
        </p:grpSpPr>
        <p:sp>
          <p:nvSpPr>
            <p:cNvPr name="Freeform 34" id="34">
              <a:extLst>
                <a:ext uri="{C183D7F6-B498-43B3-948B-1728B52AA6E4}">
                  <adec:decorative xmlns:adec="http://schemas.microsoft.com/office/drawing/2017/decorative" val="1"/>
                </a:ext>
              </a:extLst>
            </p:cNvPr>
            <p:cNvSpPr/>
            <p:nvPr/>
          </p:nvSpPr>
          <p:spPr>
            <a:xfrm flipH="false" flipV="false" rot="0">
              <a:off x="0" y="0"/>
              <a:ext cx="7676388" cy="12700"/>
            </a:xfrm>
            <a:custGeom>
              <a:avLst/>
              <a:gdLst/>
              <a:ahLst/>
              <a:cxnLst/>
              <a:rect r="r" b="b" t="t" l="l"/>
              <a:pathLst>
                <a:path h="12700" w="7676388">
                  <a:moveTo>
                    <a:pt x="6350" y="0"/>
                  </a:moveTo>
                  <a:lnTo>
                    <a:pt x="7670038" y="0"/>
                  </a:lnTo>
                  <a:cubicBezTo>
                    <a:pt x="7673594" y="0"/>
                    <a:pt x="7676388" y="2794"/>
                    <a:pt x="7676388" y="6350"/>
                  </a:cubicBezTo>
                  <a:cubicBezTo>
                    <a:pt x="7676388" y="9906"/>
                    <a:pt x="7673594" y="12700"/>
                    <a:pt x="7670038" y="12700"/>
                  </a:cubicBezTo>
                  <a:lnTo>
                    <a:pt x="6350" y="12700"/>
                  </a:lnTo>
                  <a:cubicBezTo>
                    <a:pt x="2794" y="12700"/>
                    <a:pt x="0" y="9906"/>
                    <a:pt x="0" y="6350"/>
                  </a:cubicBezTo>
                  <a:cubicBezTo>
                    <a:pt x="0" y="2794"/>
                    <a:pt x="2794" y="0"/>
                    <a:pt x="6350" y="0"/>
                  </a:cubicBezTo>
                  <a:close/>
                </a:path>
              </a:pathLst>
            </a:custGeom>
            <a:solidFill>
              <a:srgbClr val="1E1919">
                <a:alpha val="8627"/>
              </a:srgbClr>
            </a:solidFill>
          </p:spPr>
        </p:sp>
      </p:grpSp>
      <p:grpSp>
        <p:nvGrpSpPr>
          <p:cNvPr name="Group 35" id="35"/>
          <p:cNvGrpSpPr/>
          <p:nvPr/>
        </p:nvGrpSpPr>
        <p:grpSpPr>
          <a:xfrm rot="0">
            <a:off x="10460056" y="6771428"/>
            <a:ext cx="5757265" cy="9525"/>
            <a:chOff x="0" y="0"/>
            <a:chExt cx="7676353" cy="12700"/>
          </a:xfrm>
        </p:grpSpPr>
        <p:sp>
          <p:nvSpPr>
            <p:cNvPr name="Freeform 36" id="36">
              <a:extLst>
                <a:ext uri="{C183D7F6-B498-43B3-948B-1728B52AA6E4}">
                  <adec:decorative xmlns:adec="http://schemas.microsoft.com/office/drawing/2017/decorative" val="1"/>
                </a:ext>
              </a:extLst>
            </p:cNvPr>
            <p:cNvSpPr/>
            <p:nvPr/>
          </p:nvSpPr>
          <p:spPr>
            <a:xfrm flipH="false" flipV="false" rot="0">
              <a:off x="0" y="0"/>
              <a:ext cx="7676388" cy="12700"/>
            </a:xfrm>
            <a:custGeom>
              <a:avLst/>
              <a:gdLst/>
              <a:ahLst/>
              <a:cxnLst/>
              <a:rect r="r" b="b" t="t" l="l"/>
              <a:pathLst>
                <a:path h="12700" w="7676388">
                  <a:moveTo>
                    <a:pt x="6350" y="0"/>
                  </a:moveTo>
                  <a:lnTo>
                    <a:pt x="7670038" y="0"/>
                  </a:lnTo>
                  <a:cubicBezTo>
                    <a:pt x="7673594" y="0"/>
                    <a:pt x="7676388" y="2794"/>
                    <a:pt x="7676388" y="6350"/>
                  </a:cubicBezTo>
                  <a:cubicBezTo>
                    <a:pt x="7676388" y="9906"/>
                    <a:pt x="7673594" y="12700"/>
                    <a:pt x="7670038" y="12700"/>
                  </a:cubicBezTo>
                  <a:lnTo>
                    <a:pt x="6350" y="12700"/>
                  </a:lnTo>
                  <a:cubicBezTo>
                    <a:pt x="2794" y="12700"/>
                    <a:pt x="0" y="9906"/>
                    <a:pt x="0" y="6350"/>
                  </a:cubicBezTo>
                  <a:cubicBezTo>
                    <a:pt x="0" y="2794"/>
                    <a:pt x="2794" y="0"/>
                    <a:pt x="6350" y="0"/>
                  </a:cubicBezTo>
                  <a:close/>
                </a:path>
              </a:pathLst>
            </a:custGeom>
            <a:solidFill>
              <a:srgbClr val="1E1919">
                <a:alpha val="8627"/>
              </a:srgbClr>
            </a:solidFill>
          </p:spPr>
        </p:sp>
      </p:grpSp>
      <p:grpSp>
        <p:nvGrpSpPr>
          <p:cNvPr name="Group 37" id="37"/>
          <p:cNvGrpSpPr/>
          <p:nvPr/>
        </p:nvGrpSpPr>
        <p:grpSpPr>
          <a:xfrm rot="0">
            <a:off x="17582994" y="403225"/>
            <a:ext cx="152400" cy="190500"/>
            <a:chOff x="0" y="0"/>
            <a:chExt cx="203200" cy="254000"/>
          </a:xfrm>
        </p:grpSpPr>
        <p:sp>
          <p:nvSpPr>
            <p:cNvPr name="Freeform 38" id="38"/>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39" id="39"/>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661032" y="2492559"/>
            <a:ext cx="15462717" cy="2618671"/>
            <a:chOff x="0" y="0"/>
            <a:chExt cx="20616956" cy="3491561"/>
          </a:xfrm>
        </p:grpSpPr>
        <p:sp>
          <p:nvSpPr>
            <p:cNvPr name="Freeform 3" id="3"/>
            <p:cNvSpPr/>
            <p:nvPr/>
          </p:nvSpPr>
          <p:spPr>
            <a:xfrm flipH="false" flipV="false" rot="0">
              <a:off x="0" y="0"/>
              <a:ext cx="20616926" cy="3491611"/>
            </a:xfrm>
            <a:custGeom>
              <a:avLst/>
              <a:gdLst/>
              <a:ahLst/>
              <a:cxnLst/>
              <a:rect r="r" b="b" t="t" l="l"/>
              <a:pathLst>
                <a:path h="3491611" w="20616926">
                  <a:moveTo>
                    <a:pt x="0" y="0"/>
                  </a:moveTo>
                  <a:lnTo>
                    <a:pt x="20616926" y="0"/>
                  </a:lnTo>
                  <a:lnTo>
                    <a:pt x="20616926" y="3491611"/>
                  </a:lnTo>
                  <a:lnTo>
                    <a:pt x="0" y="3491611"/>
                  </a:lnTo>
                  <a:lnTo>
                    <a:pt x="0" y="0"/>
                  </a:lnTo>
                  <a:close/>
                </a:path>
              </a:pathLst>
            </a:custGeom>
            <a:blipFill>
              <a:blip r:embed="rId2"/>
              <a:stretch>
                <a:fillRect l="0" t="-116070" r="0" b="-116069"/>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20</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Customers</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97419" y="2234652"/>
            <a:ext cx="15112997" cy="6920475"/>
            <a:chOff x="0" y="0"/>
            <a:chExt cx="20150663" cy="9227300"/>
          </a:xfrm>
        </p:grpSpPr>
        <p:sp>
          <p:nvSpPr>
            <p:cNvPr name="Freeform 3" id="3"/>
            <p:cNvSpPr/>
            <p:nvPr/>
          </p:nvSpPr>
          <p:spPr>
            <a:xfrm flipH="false" flipV="false" rot="0">
              <a:off x="0" y="0"/>
              <a:ext cx="20150710" cy="9227315"/>
            </a:xfrm>
            <a:custGeom>
              <a:avLst/>
              <a:gdLst/>
              <a:ahLst/>
              <a:cxnLst/>
              <a:rect r="r" b="b" t="t" l="l"/>
              <a:pathLst>
                <a:path h="9227315" w="20150710">
                  <a:moveTo>
                    <a:pt x="0" y="0"/>
                  </a:moveTo>
                  <a:lnTo>
                    <a:pt x="20150710" y="0"/>
                  </a:lnTo>
                  <a:lnTo>
                    <a:pt x="20150710" y="9227315"/>
                  </a:lnTo>
                  <a:lnTo>
                    <a:pt x="0" y="9227315"/>
                  </a:lnTo>
                  <a:lnTo>
                    <a:pt x="0" y="0"/>
                  </a:lnTo>
                  <a:close/>
                </a:path>
              </a:pathLst>
            </a:custGeom>
            <a:blipFill>
              <a:blip r:embed="rId2"/>
              <a:stretch>
                <a:fillRect l="0" t="-15772" r="0" b="-7066"/>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21</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Pricelists</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469113"/>
            <a:ext cx="15205110" cy="6209647"/>
            <a:chOff x="0" y="0"/>
            <a:chExt cx="20273480" cy="8279529"/>
          </a:xfrm>
        </p:grpSpPr>
        <p:sp>
          <p:nvSpPr>
            <p:cNvPr name="Freeform 3" id="3"/>
            <p:cNvSpPr/>
            <p:nvPr/>
          </p:nvSpPr>
          <p:spPr>
            <a:xfrm flipH="false" flipV="false" rot="0">
              <a:off x="0" y="0"/>
              <a:ext cx="20273518" cy="8279590"/>
            </a:xfrm>
            <a:custGeom>
              <a:avLst/>
              <a:gdLst/>
              <a:ahLst/>
              <a:cxnLst/>
              <a:rect r="r" b="b" t="t" l="l"/>
              <a:pathLst>
                <a:path h="8279590" w="20273518">
                  <a:moveTo>
                    <a:pt x="0" y="0"/>
                  </a:moveTo>
                  <a:lnTo>
                    <a:pt x="20273518" y="0"/>
                  </a:lnTo>
                  <a:lnTo>
                    <a:pt x="20273518" y="8279590"/>
                  </a:lnTo>
                  <a:lnTo>
                    <a:pt x="0" y="8279590"/>
                  </a:lnTo>
                  <a:lnTo>
                    <a:pt x="0" y="0"/>
                  </a:lnTo>
                  <a:close/>
                </a:path>
              </a:pathLst>
            </a:custGeom>
            <a:blipFill>
              <a:blip r:embed="rId2"/>
              <a:stretch>
                <a:fillRect l="0" t="-18867" r="0" b="-18867"/>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22</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Whole Sale Pricelist</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623811" y="2278423"/>
            <a:ext cx="14959183" cy="5647813"/>
            <a:chOff x="0" y="0"/>
            <a:chExt cx="19945577" cy="7530417"/>
          </a:xfrm>
        </p:grpSpPr>
        <p:sp>
          <p:nvSpPr>
            <p:cNvPr name="Freeform 3" id="3"/>
            <p:cNvSpPr/>
            <p:nvPr/>
          </p:nvSpPr>
          <p:spPr>
            <a:xfrm flipH="false" flipV="false" rot="0">
              <a:off x="0" y="0"/>
              <a:ext cx="19945604" cy="7530462"/>
            </a:xfrm>
            <a:custGeom>
              <a:avLst/>
              <a:gdLst/>
              <a:ahLst/>
              <a:cxnLst/>
              <a:rect r="r" b="b" t="t" l="l"/>
              <a:pathLst>
                <a:path h="7530462" w="19945604">
                  <a:moveTo>
                    <a:pt x="0" y="0"/>
                  </a:moveTo>
                  <a:lnTo>
                    <a:pt x="19945604" y="0"/>
                  </a:lnTo>
                  <a:lnTo>
                    <a:pt x="19945604" y="7530462"/>
                  </a:lnTo>
                  <a:lnTo>
                    <a:pt x="0" y="7530462"/>
                  </a:lnTo>
                  <a:lnTo>
                    <a:pt x="0" y="0"/>
                  </a:lnTo>
                  <a:close/>
                </a:path>
              </a:pathLst>
            </a:custGeom>
            <a:blipFill>
              <a:blip r:embed="rId2"/>
              <a:stretch>
                <a:fillRect l="0" t="-333" r="0" b="-21960"/>
              </a:stretch>
            </a:blipFill>
          </p:spPr>
        </p:sp>
      </p:grpSp>
      <p:grpSp>
        <p:nvGrpSpPr>
          <p:cNvPr name="Group 4" id="4"/>
          <p:cNvGrpSpPr/>
          <p:nvPr/>
        </p:nvGrpSpPr>
        <p:grpSpPr>
          <a:xfrm rot="0">
            <a:off x="17259300" y="9543894"/>
            <a:ext cx="476094" cy="595118"/>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23</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Quotation</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7259300" y="9543894"/>
            <a:ext cx="476094" cy="595118"/>
            <a:chOff x="0" y="0"/>
            <a:chExt cx="203200" cy="254000"/>
          </a:xfrm>
        </p:grpSpPr>
        <p:sp>
          <p:nvSpPr>
            <p:cNvPr name="Freeform 3" id="3"/>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4" id="4"/>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24</a:t>
              </a:r>
            </a:p>
          </p:txBody>
        </p:sp>
      </p:grpSp>
      <p:grpSp>
        <p:nvGrpSpPr>
          <p:cNvPr name="Group 5" id="5"/>
          <p:cNvGrpSpPr/>
          <p:nvPr/>
        </p:nvGrpSpPr>
        <p:grpSpPr>
          <a:xfrm rot="0">
            <a:off x="2778369" y="1295608"/>
            <a:ext cx="9262714" cy="878152"/>
            <a:chOff x="0" y="0"/>
            <a:chExt cx="12350286" cy="1170869"/>
          </a:xfrm>
        </p:grpSpPr>
        <p:sp>
          <p:nvSpPr>
            <p:cNvPr name="Freeform 6" id="6"/>
            <p:cNvSpPr/>
            <p:nvPr/>
          </p:nvSpPr>
          <p:spPr>
            <a:xfrm flipH="false" flipV="false" rot="0">
              <a:off x="0" y="0"/>
              <a:ext cx="12350286" cy="1170869"/>
            </a:xfrm>
            <a:custGeom>
              <a:avLst/>
              <a:gdLst/>
              <a:ahLst/>
              <a:cxnLst/>
              <a:rect r="r" b="b" t="t" l="l"/>
              <a:pathLst>
                <a:path h="1170869" w="12350286">
                  <a:moveTo>
                    <a:pt x="0" y="0"/>
                  </a:moveTo>
                  <a:lnTo>
                    <a:pt x="12350286" y="0"/>
                  </a:lnTo>
                  <a:lnTo>
                    <a:pt x="12350286" y="1170869"/>
                  </a:lnTo>
                  <a:lnTo>
                    <a:pt x="0" y="1170869"/>
                  </a:lnTo>
                  <a:close/>
                </a:path>
              </a:pathLst>
            </a:custGeom>
            <a:solidFill>
              <a:srgbClr val="000000">
                <a:alpha val="0"/>
              </a:srgbClr>
            </a:solidFill>
          </p:spPr>
        </p:sp>
        <p:sp>
          <p:nvSpPr>
            <p:cNvPr name="TextBox 7" id="7"/>
            <p:cNvSpPr txBox="true"/>
            <p:nvPr/>
          </p:nvSpPr>
          <p:spPr>
            <a:xfrm>
              <a:off x="0" y="-85725"/>
              <a:ext cx="12350286" cy="125659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Invoicing Customers</a:t>
              </a:r>
            </a:p>
          </p:txBody>
        </p:sp>
      </p:grpSp>
      <p:sp>
        <p:nvSpPr>
          <p:cNvPr name="Freeform 8" id="8"/>
          <p:cNvSpPr/>
          <p:nvPr/>
        </p:nvSpPr>
        <p:spPr>
          <a:xfrm flipH="false" flipV="false" rot="0">
            <a:off x="2778369" y="2464861"/>
            <a:ext cx="14821989" cy="6158544"/>
          </a:xfrm>
          <a:custGeom>
            <a:avLst/>
            <a:gdLst/>
            <a:ahLst/>
            <a:cxnLst/>
            <a:rect r="r" b="b" t="t" l="l"/>
            <a:pathLst>
              <a:path h="6158544" w="14821989">
                <a:moveTo>
                  <a:pt x="0" y="0"/>
                </a:moveTo>
                <a:lnTo>
                  <a:pt x="14821989" y="0"/>
                </a:lnTo>
                <a:lnTo>
                  <a:pt x="14821989" y="6158544"/>
                </a:lnTo>
                <a:lnTo>
                  <a:pt x="0" y="6158544"/>
                </a:lnTo>
                <a:lnTo>
                  <a:pt x="0" y="0"/>
                </a:lnTo>
                <a:close/>
              </a:path>
            </a:pathLst>
          </a:custGeom>
          <a:blipFill>
            <a:blip r:embed="rId2"/>
            <a:stretch>
              <a:fillRect l="0" t="-18122" r="0" b="-17256"/>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5317"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18242" t="0" r="-18242" b="0"/>
            </a:stretch>
          </a:blipFill>
        </p:spPr>
      </p:sp>
      <p:grpSp>
        <p:nvGrpSpPr>
          <p:cNvPr name="Group 3" id="3"/>
          <p:cNvGrpSpPr/>
          <p:nvPr/>
        </p:nvGrpSpPr>
        <p:grpSpPr>
          <a:xfrm rot="0">
            <a:off x="9144000" y="4810178"/>
            <a:ext cx="6866003" cy="1461135"/>
            <a:chOff x="0" y="0"/>
            <a:chExt cx="9154671" cy="1948180"/>
          </a:xfrm>
        </p:grpSpPr>
        <p:sp>
          <p:nvSpPr>
            <p:cNvPr name="Freeform 4" id="4"/>
            <p:cNvSpPr/>
            <p:nvPr/>
          </p:nvSpPr>
          <p:spPr>
            <a:xfrm flipH="false" flipV="false" rot="0">
              <a:off x="0" y="0"/>
              <a:ext cx="9154671" cy="1948180"/>
            </a:xfrm>
            <a:custGeom>
              <a:avLst/>
              <a:gdLst/>
              <a:ahLst/>
              <a:cxnLst/>
              <a:rect r="r" b="b" t="t" l="l"/>
              <a:pathLst>
                <a:path h="1948180" w="9154671">
                  <a:moveTo>
                    <a:pt x="0" y="0"/>
                  </a:moveTo>
                  <a:lnTo>
                    <a:pt x="9154671" y="0"/>
                  </a:lnTo>
                  <a:lnTo>
                    <a:pt x="9154671" y="1948180"/>
                  </a:lnTo>
                  <a:lnTo>
                    <a:pt x="0" y="1948180"/>
                  </a:lnTo>
                  <a:close/>
                </a:path>
              </a:pathLst>
            </a:custGeom>
            <a:solidFill>
              <a:srgbClr val="000000">
                <a:alpha val="0"/>
              </a:srgbClr>
            </a:solidFill>
          </p:spPr>
        </p:sp>
        <p:sp>
          <p:nvSpPr>
            <p:cNvPr name="TextBox 5" id="5"/>
            <p:cNvSpPr txBox="true"/>
            <p:nvPr/>
          </p:nvSpPr>
          <p:spPr>
            <a:xfrm>
              <a:off x="0" y="-57150"/>
              <a:ext cx="9154671" cy="20053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The POS module manages retail sales operations in real time, connecting sales, inventory, and customer payments through an easy-to-use interface.</a:t>
              </a:r>
            </a:p>
            <a:p>
              <a:pPr algn="l">
                <a:lnSpc>
                  <a:spcPts val="2940"/>
                </a:lnSpc>
              </a:pPr>
            </a:p>
          </p:txBody>
        </p:sp>
      </p:grpSp>
      <p:grpSp>
        <p:nvGrpSpPr>
          <p:cNvPr name="Group 6" id="6"/>
          <p:cNvGrpSpPr/>
          <p:nvPr/>
        </p:nvGrpSpPr>
        <p:grpSpPr>
          <a:xfrm rot="0">
            <a:off x="9144000" y="3330522"/>
            <a:ext cx="5233050" cy="1590146"/>
            <a:chOff x="0" y="0"/>
            <a:chExt cx="6977400" cy="2120195"/>
          </a:xfrm>
        </p:grpSpPr>
        <p:sp>
          <p:nvSpPr>
            <p:cNvPr name="Freeform 7" id="7"/>
            <p:cNvSpPr/>
            <p:nvPr/>
          </p:nvSpPr>
          <p:spPr>
            <a:xfrm flipH="false" flipV="false" rot="0">
              <a:off x="0" y="0"/>
              <a:ext cx="6977400" cy="2120195"/>
            </a:xfrm>
            <a:custGeom>
              <a:avLst/>
              <a:gdLst/>
              <a:ahLst/>
              <a:cxnLst/>
              <a:rect r="r" b="b" t="t" l="l"/>
              <a:pathLst>
                <a:path h="2120195" w="6977400">
                  <a:moveTo>
                    <a:pt x="0" y="0"/>
                  </a:moveTo>
                  <a:lnTo>
                    <a:pt x="6977400" y="0"/>
                  </a:lnTo>
                  <a:lnTo>
                    <a:pt x="6977400" y="2120195"/>
                  </a:lnTo>
                  <a:lnTo>
                    <a:pt x="0" y="2120195"/>
                  </a:lnTo>
                  <a:close/>
                </a:path>
              </a:pathLst>
            </a:custGeom>
            <a:solidFill>
              <a:srgbClr val="000000">
                <a:alpha val="0"/>
              </a:srgbClr>
            </a:solidFill>
          </p:spPr>
        </p:sp>
        <p:sp>
          <p:nvSpPr>
            <p:cNvPr name="TextBox 8" id="8"/>
            <p:cNvSpPr txBox="true"/>
            <p:nvPr/>
          </p:nvSpPr>
          <p:spPr>
            <a:xfrm>
              <a:off x="0" y="-180975"/>
              <a:ext cx="6977400" cy="2301170"/>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POS</a:t>
              </a:r>
            </a:p>
          </p:txBody>
        </p:sp>
      </p:grpSp>
      <p:grpSp>
        <p:nvGrpSpPr>
          <p:cNvPr name="Group 9" id="9"/>
          <p:cNvGrpSpPr/>
          <p:nvPr/>
        </p:nvGrpSpPr>
        <p:grpSpPr>
          <a:xfrm rot="0">
            <a:off x="17259300" y="403225"/>
            <a:ext cx="476094" cy="595117"/>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25</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49010"/>
            <a:ext cx="12808234" cy="6060030"/>
            <a:chOff x="0" y="0"/>
            <a:chExt cx="17243659" cy="8158587"/>
          </a:xfrm>
        </p:grpSpPr>
        <p:sp>
          <p:nvSpPr>
            <p:cNvPr name="Freeform 3" id="3"/>
            <p:cNvSpPr/>
            <p:nvPr/>
          </p:nvSpPr>
          <p:spPr>
            <a:xfrm flipH="false" flipV="false" rot="0">
              <a:off x="0" y="0"/>
              <a:ext cx="17243679" cy="8158617"/>
            </a:xfrm>
            <a:custGeom>
              <a:avLst/>
              <a:gdLst/>
              <a:ahLst/>
              <a:cxnLst/>
              <a:rect r="r" b="b" t="t" l="l"/>
              <a:pathLst>
                <a:path h="8158617" w="17243679">
                  <a:moveTo>
                    <a:pt x="0" y="0"/>
                  </a:moveTo>
                  <a:lnTo>
                    <a:pt x="17243679" y="0"/>
                  </a:lnTo>
                  <a:lnTo>
                    <a:pt x="17243679" y="8158617"/>
                  </a:lnTo>
                  <a:lnTo>
                    <a:pt x="0" y="8158617"/>
                  </a:lnTo>
                  <a:lnTo>
                    <a:pt x="0" y="0"/>
                  </a:lnTo>
                  <a:close/>
                </a:path>
              </a:pathLst>
            </a:custGeom>
            <a:blipFill>
              <a:blip r:embed="rId2"/>
              <a:stretch>
                <a:fillRect l="0" t="0" r="-65584" b="-63229"/>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26</a:t>
              </a:r>
            </a:p>
          </p:txBody>
        </p:sp>
      </p:grpSp>
      <p:grpSp>
        <p:nvGrpSpPr>
          <p:cNvPr name="Group 7" id="7"/>
          <p:cNvGrpSpPr/>
          <p:nvPr/>
        </p:nvGrpSpPr>
        <p:grpSpPr>
          <a:xfrm rot="0">
            <a:off x="2778369" y="1295608"/>
            <a:ext cx="9262714" cy="918840"/>
            <a:chOff x="0" y="0"/>
            <a:chExt cx="12350286" cy="1225120"/>
          </a:xfrm>
        </p:grpSpPr>
        <p:sp>
          <p:nvSpPr>
            <p:cNvPr name="Freeform 8" id="8"/>
            <p:cNvSpPr/>
            <p:nvPr/>
          </p:nvSpPr>
          <p:spPr>
            <a:xfrm flipH="false" flipV="false" rot="0">
              <a:off x="0" y="0"/>
              <a:ext cx="12350286" cy="1225120"/>
            </a:xfrm>
            <a:custGeom>
              <a:avLst/>
              <a:gdLst/>
              <a:ahLst/>
              <a:cxnLst/>
              <a:rect r="r" b="b" t="t" l="l"/>
              <a:pathLst>
                <a:path h="1225120" w="12350286">
                  <a:moveTo>
                    <a:pt x="0" y="0"/>
                  </a:moveTo>
                  <a:lnTo>
                    <a:pt x="12350286" y="0"/>
                  </a:lnTo>
                  <a:lnTo>
                    <a:pt x="12350286" y="1225120"/>
                  </a:lnTo>
                  <a:lnTo>
                    <a:pt x="0" y="1225120"/>
                  </a:lnTo>
                  <a:close/>
                </a:path>
              </a:pathLst>
            </a:custGeom>
            <a:solidFill>
              <a:srgbClr val="000000">
                <a:alpha val="0"/>
              </a:srgbClr>
            </a:solidFill>
          </p:spPr>
        </p:sp>
        <p:sp>
          <p:nvSpPr>
            <p:cNvPr name="TextBox 9" id="9"/>
            <p:cNvSpPr txBox="true"/>
            <p:nvPr/>
          </p:nvSpPr>
          <p:spPr>
            <a:xfrm>
              <a:off x="0" y="-85725"/>
              <a:ext cx="12350286" cy="1310845"/>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Point of sales</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23802"/>
            <a:ext cx="15266209" cy="6519746"/>
            <a:chOff x="0" y="0"/>
            <a:chExt cx="18414828" cy="7864428"/>
          </a:xfrm>
        </p:grpSpPr>
        <p:sp>
          <p:nvSpPr>
            <p:cNvPr name="Freeform 3" id="3"/>
            <p:cNvSpPr/>
            <p:nvPr/>
          </p:nvSpPr>
          <p:spPr>
            <a:xfrm flipH="false" flipV="false" rot="0">
              <a:off x="0" y="0"/>
              <a:ext cx="18414873" cy="7864475"/>
            </a:xfrm>
            <a:custGeom>
              <a:avLst/>
              <a:gdLst/>
              <a:ahLst/>
              <a:cxnLst/>
              <a:rect r="r" b="b" t="t" l="l"/>
              <a:pathLst>
                <a:path h="7864475" w="18414873">
                  <a:moveTo>
                    <a:pt x="0" y="0"/>
                  </a:moveTo>
                  <a:lnTo>
                    <a:pt x="18414873" y="0"/>
                  </a:lnTo>
                  <a:lnTo>
                    <a:pt x="18414873" y="7864475"/>
                  </a:lnTo>
                  <a:lnTo>
                    <a:pt x="0" y="7864475"/>
                  </a:lnTo>
                  <a:lnTo>
                    <a:pt x="0" y="0"/>
                  </a:lnTo>
                  <a:close/>
                </a:path>
              </a:pathLst>
            </a:custGeom>
            <a:blipFill>
              <a:blip r:embed="rId2"/>
              <a:stretch>
                <a:fillRect l="0" t="0" r="-11808" b="-23947"/>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27</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Opening a Session</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91958"/>
            <a:ext cx="14389575" cy="5962056"/>
            <a:chOff x="0" y="0"/>
            <a:chExt cx="19186100" cy="7949408"/>
          </a:xfrm>
        </p:grpSpPr>
        <p:sp>
          <p:nvSpPr>
            <p:cNvPr name="Freeform 3" id="3"/>
            <p:cNvSpPr/>
            <p:nvPr/>
          </p:nvSpPr>
          <p:spPr>
            <a:xfrm flipH="false" flipV="false" rot="0">
              <a:off x="0" y="0"/>
              <a:ext cx="19186144" cy="7949438"/>
            </a:xfrm>
            <a:custGeom>
              <a:avLst/>
              <a:gdLst/>
              <a:ahLst/>
              <a:cxnLst/>
              <a:rect r="r" b="b" t="t" l="l"/>
              <a:pathLst>
                <a:path h="7949438" w="19186144">
                  <a:moveTo>
                    <a:pt x="0" y="0"/>
                  </a:moveTo>
                  <a:lnTo>
                    <a:pt x="19186144" y="0"/>
                  </a:lnTo>
                  <a:lnTo>
                    <a:pt x="19186144" y="7949438"/>
                  </a:lnTo>
                  <a:lnTo>
                    <a:pt x="0" y="7949438"/>
                  </a:lnTo>
                  <a:lnTo>
                    <a:pt x="0" y="0"/>
                  </a:lnTo>
                  <a:close/>
                </a:path>
              </a:pathLst>
            </a:custGeom>
            <a:blipFill>
              <a:blip r:embed="rId2"/>
              <a:stretch>
                <a:fillRect l="0" t="-4775" r="-15874" b="-22166"/>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28</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Selling Products </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5317"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15946" t="0" r="-20538" b="0"/>
            </a:stretch>
          </a:blipFill>
        </p:spPr>
      </p:sp>
      <p:grpSp>
        <p:nvGrpSpPr>
          <p:cNvPr name="Group 3" id="3"/>
          <p:cNvGrpSpPr/>
          <p:nvPr/>
        </p:nvGrpSpPr>
        <p:grpSpPr>
          <a:xfrm rot="0">
            <a:off x="9144000" y="5376915"/>
            <a:ext cx="6866003" cy="1461135"/>
            <a:chOff x="0" y="0"/>
            <a:chExt cx="9154671" cy="1948180"/>
          </a:xfrm>
        </p:grpSpPr>
        <p:sp>
          <p:nvSpPr>
            <p:cNvPr name="Freeform 4" id="4"/>
            <p:cNvSpPr/>
            <p:nvPr/>
          </p:nvSpPr>
          <p:spPr>
            <a:xfrm flipH="false" flipV="false" rot="0">
              <a:off x="0" y="0"/>
              <a:ext cx="9154671" cy="1948180"/>
            </a:xfrm>
            <a:custGeom>
              <a:avLst/>
              <a:gdLst/>
              <a:ahLst/>
              <a:cxnLst/>
              <a:rect r="r" b="b" t="t" l="l"/>
              <a:pathLst>
                <a:path h="1948180" w="9154671">
                  <a:moveTo>
                    <a:pt x="0" y="0"/>
                  </a:moveTo>
                  <a:lnTo>
                    <a:pt x="9154671" y="0"/>
                  </a:lnTo>
                  <a:lnTo>
                    <a:pt x="9154671" y="1948180"/>
                  </a:lnTo>
                  <a:lnTo>
                    <a:pt x="0" y="1948180"/>
                  </a:lnTo>
                  <a:close/>
                </a:path>
              </a:pathLst>
            </a:custGeom>
            <a:solidFill>
              <a:srgbClr val="000000">
                <a:alpha val="0"/>
              </a:srgbClr>
            </a:solidFill>
          </p:spPr>
        </p:sp>
        <p:sp>
          <p:nvSpPr>
            <p:cNvPr name="TextBox 5" id="5"/>
            <p:cNvSpPr txBox="true"/>
            <p:nvPr/>
          </p:nvSpPr>
          <p:spPr>
            <a:xfrm>
              <a:off x="0" y="-57150"/>
              <a:ext cx="9154671" cy="20053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The Inventory module controls stock movements, manages warehouses, and ensures accurate product tracking across the supply chain.</a:t>
              </a:r>
            </a:p>
            <a:p>
              <a:pPr algn="l">
                <a:lnSpc>
                  <a:spcPts val="2940"/>
                </a:lnSpc>
              </a:pPr>
            </a:p>
          </p:txBody>
        </p:sp>
      </p:grpSp>
      <p:grpSp>
        <p:nvGrpSpPr>
          <p:cNvPr name="Group 6" id="6"/>
          <p:cNvGrpSpPr/>
          <p:nvPr/>
        </p:nvGrpSpPr>
        <p:grpSpPr>
          <a:xfrm rot="0">
            <a:off x="9144000" y="2763784"/>
            <a:ext cx="5233050" cy="2197259"/>
            <a:chOff x="0" y="0"/>
            <a:chExt cx="6977400" cy="2929678"/>
          </a:xfrm>
        </p:grpSpPr>
        <p:sp>
          <p:nvSpPr>
            <p:cNvPr name="Freeform 7" id="7"/>
            <p:cNvSpPr/>
            <p:nvPr/>
          </p:nvSpPr>
          <p:spPr>
            <a:xfrm flipH="false" flipV="false" rot="0">
              <a:off x="0" y="0"/>
              <a:ext cx="6977400" cy="2929678"/>
            </a:xfrm>
            <a:custGeom>
              <a:avLst/>
              <a:gdLst/>
              <a:ahLst/>
              <a:cxnLst/>
              <a:rect r="r" b="b" t="t" l="l"/>
              <a:pathLst>
                <a:path h="2929678" w="6977400">
                  <a:moveTo>
                    <a:pt x="0" y="0"/>
                  </a:moveTo>
                  <a:lnTo>
                    <a:pt x="6977400" y="0"/>
                  </a:lnTo>
                  <a:lnTo>
                    <a:pt x="6977400" y="2929678"/>
                  </a:lnTo>
                  <a:lnTo>
                    <a:pt x="0" y="2929678"/>
                  </a:lnTo>
                  <a:close/>
                </a:path>
              </a:pathLst>
            </a:custGeom>
            <a:solidFill>
              <a:srgbClr val="000000">
                <a:alpha val="0"/>
              </a:srgbClr>
            </a:solidFill>
          </p:spPr>
        </p:sp>
        <p:sp>
          <p:nvSpPr>
            <p:cNvPr name="TextBox 8" id="8"/>
            <p:cNvSpPr txBox="true"/>
            <p:nvPr/>
          </p:nvSpPr>
          <p:spPr>
            <a:xfrm>
              <a:off x="0" y="-180975"/>
              <a:ext cx="6977400" cy="3110653"/>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Inventory </a:t>
              </a:r>
            </a:p>
            <a:p>
              <a:pPr algn="l">
                <a:lnSpc>
                  <a:spcPts val="8960"/>
                </a:lnSpc>
              </a:pPr>
              <a:r>
                <a:rPr lang="en-US" b="true" sz="6400" spc="-192">
                  <a:solidFill>
                    <a:srgbClr val="7B5A45"/>
                  </a:solidFill>
                  <a:latin typeface="Poppins Bold"/>
                  <a:ea typeface="Poppins Bold"/>
                  <a:cs typeface="Poppins Bold"/>
                  <a:sym typeface="Poppins Bold"/>
                </a:rPr>
                <a:t>Module</a:t>
              </a:r>
            </a:p>
          </p:txBody>
        </p:sp>
      </p:grpSp>
      <p:grpSp>
        <p:nvGrpSpPr>
          <p:cNvPr name="Group 9" id="9"/>
          <p:cNvGrpSpPr/>
          <p:nvPr/>
        </p:nvGrpSpPr>
        <p:grpSpPr>
          <a:xfrm rot="0">
            <a:off x="17259300" y="403225"/>
            <a:ext cx="476094" cy="595117"/>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29</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7303683" y="2924637"/>
            <a:ext cx="9228970" cy="3467409"/>
            <a:chOff x="0" y="0"/>
            <a:chExt cx="12305293" cy="4623212"/>
          </a:xfrm>
        </p:grpSpPr>
        <p:sp>
          <p:nvSpPr>
            <p:cNvPr name="Freeform 3" id="3"/>
            <p:cNvSpPr/>
            <p:nvPr/>
          </p:nvSpPr>
          <p:spPr>
            <a:xfrm flipH="false" flipV="false" rot="0">
              <a:off x="0" y="0"/>
              <a:ext cx="12305293" cy="4623212"/>
            </a:xfrm>
            <a:custGeom>
              <a:avLst/>
              <a:gdLst/>
              <a:ahLst/>
              <a:cxnLst/>
              <a:rect r="r" b="b" t="t" l="l"/>
              <a:pathLst>
                <a:path h="4623212" w="12305293">
                  <a:moveTo>
                    <a:pt x="0" y="0"/>
                  </a:moveTo>
                  <a:lnTo>
                    <a:pt x="12305293" y="0"/>
                  </a:lnTo>
                  <a:lnTo>
                    <a:pt x="12305293" y="4623212"/>
                  </a:lnTo>
                  <a:lnTo>
                    <a:pt x="0" y="4623212"/>
                  </a:lnTo>
                  <a:close/>
                </a:path>
              </a:pathLst>
            </a:custGeom>
            <a:solidFill>
              <a:srgbClr val="000000">
                <a:alpha val="0"/>
              </a:srgbClr>
            </a:solidFill>
          </p:spPr>
        </p:sp>
        <p:sp>
          <p:nvSpPr>
            <p:cNvPr name="TextBox 4" id="4"/>
            <p:cNvSpPr txBox="true"/>
            <p:nvPr/>
          </p:nvSpPr>
          <p:spPr>
            <a:xfrm>
              <a:off x="0" y="-76200"/>
              <a:ext cx="12305293" cy="4699412"/>
            </a:xfrm>
            <a:prstGeom prst="rect">
              <a:avLst/>
            </a:prstGeom>
          </p:spPr>
          <p:txBody>
            <a:bodyPr anchor="t" rtlCol="false" tIns="0" lIns="0" bIns="0" rIns="0"/>
            <a:lstStyle/>
            <a:p>
              <a:pPr algn="l">
                <a:lnSpc>
                  <a:spcPts val="5014"/>
                </a:lnSpc>
              </a:pPr>
              <a:r>
                <a:rPr lang="en-US" b="true" sz="3856" spc="-114">
                  <a:solidFill>
                    <a:srgbClr val="1E1919"/>
                  </a:solidFill>
                  <a:latin typeface="Poppins Bold"/>
                  <a:ea typeface="Poppins Bold"/>
                  <a:cs typeface="Poppins Bold"/>
                  <a:sym typeface="Poppins Bold"/>
                </a:rPr>
                <a:t>Style Edge is a clothing factory that designs, produces, and sells high-quality fashion products. It focuses on creativity, quality, and meeting customer needs. </a:t>
              </a:r>
            </a:p>
          </p:txBody>
        </p:sp>
      </p:grpSp>
      <p:grpSp>
        <p:nvGrpSpPr>
          <p:cNvPr name="Group 5" id="5"/>
          <p:cNvGrpSpPr/>
          <p:nvPr/>
        </p:nvGrpSpPr>
        <p:grpSpPr>
          <a:xfrm rot="0">
            <a:off x="2518982" y="1186329"/>
            <a:ext cx="2718962" cy="440893"/>
            <a:chOff x="0" y="0"/>
            <a:chExt cx="3625283" cy="587858"/>
          </a:xfrm>
        </p:grpSpPr>
        <p:sp>
          <p:nvSpPr>
            <p:cNvPr name="Freeform 6" id="6"/>
            <p:cNvSpPr/>
            <p:nvPr/>
          </p:nvSpPr>
          <p:spPr>
            <a:xfrm flipH="false" flipV="false" rot="0">
              <a:off x="0" y="0"/>
              <a:ext cx="3625283" cy="587858"/>
            </a:xfrm>
            <a:custGeom>
              <a:avLst/>
              <a:gdLst/>
              <a:ahLst/>
              <a:cxnLst/>
              <a:rect r="r" b="b" t="t" l="l"/>
              <a:pathLst>
                <a:path h="587858" w="3625283">
                  <a:moveTo>
                    <a:pt x="0" y="0"/>
                  </a:moveTo>
                  <a:lnTo>
                    <a:pt x="3625283" y="0"/>
                  </a:lnTo>
                  <a:lnTo>
                    <a:pt x="3625283" y="587858"/>
                  </a:lnTo>
                  <a:lnTo>
                    <a:pt x="0" y="587858"/>
                  </a:lnTo>
                  <a:close/>
                </a:path>
              </a:pathLst>
            </a:custGeom>
            <a:solidFill>
              <a:srgbClr val="000000">
                <a:alpha val="0"/>
              </a:srgbClr>
            </a:solidFill>
          </p:spPr>
        </p:sp>
        <p:sp>
          <p:nvSpPr>
            <p:cNvPr name="TextBox 7" id="7"/>
            <p:cNvSpPr txBox="true"/>
            <p:nvPr/>
          </p:nvSpPr>
          <p:spPr>
            <a:xfrm>
              <a:off x="0" y="-19050"/>
              <a:ext cx="3625283" cy="606908"/>
            </a:xfrm>
            <a:prstGeom prst="rect">
              <a:avLst/>
            </a:prstGeom>
          </p:spPr>
          <p:txBody>
            <a:bodyPr anchor="t" rtlCol="false" tIns="0" lIns="0" bIns="0" rIns="0"/>
            <a:lstStyle/>
            <a:p>
              <a:pPr algn="l">
                <a:lnSpc>
                  <a:spcPts val="2160"/>
                </a:lnSpc>
              </a:pPr>
              <a:r>
                <a:rPr lang="en-US" b="true" sz="1800" spc="43">
                  <a:solidFill>
                    <a:srgbClr val="1E1919"/>
                  </a:solidFill>
                  <a:latin typeface="Poppins Medium"/>
                  <a:ea typeface="Poppins Medium"/>
                  <a:cs typeface="Poppins Medium"/>
                  <a:sym typeface="Poppins Medium"/>
                </a:rPr>
                <a:t>STYLE EDGE</a:t>
              </a:r>
            </a:p>
          </p:txBody>
        </p:sp>
      </p:grpSp>
      <p:sp>
        <p:nvSpPr>
          <p:cNvPr name="Freeform 8" id="8"/>
          <p:cNvSpPr/>
          <p:nvPr/>
        </p:nvSpPr>
        <p:spPr>
          <a:xfrm flipH="false" flipV="false" rot="0">
            <a:off x="1755347" y="1028700"/>
            <a:ext cx="521496" cy="548419"/>
          </a:xfrm>
          <a:custGeom>
            <a:avLst/>
            <a:gdLst/>
            <a:ahLst/>
            <a:cxnLst/>
            <a:rect r="r" b="b" t="t" l="l"/>
            <a:pathLst>
              <a:path h="548419" w="521496">
                <a:moveTo>
                  <a:pt x="0" y="0"/>
                </a:moveTo>
                <a:lnTo>
                  <a:pt x="521496" y="0"/>
                </a:lnTo>
                <a:lnTo>
                  <a:pt x="521496" y="548419"/>
                </a:lnTo>
                <a:lnTo>
                  <a:pt x="0" y="548419"/>
                </a:lnTo>
                <a:lnTo>
                  <a:pt x="0" y="0"/>
                </a:lnTo>
                <a:close/>
              </a:path>
            </a:pathLst>
          </a:custGeom>
          <a:blipFill>
            <a:blip r:embed="rId2">
              <a:extLst>
                <a:ext uri="{96DAC541-7B7A-43D3-8B79-37D633B846F1}">
                  <asvg:svgBlip xmlns:asvg="http://schemas.microsoft.com/office/drawing/2016/SVG/main" r:embed="rId3"/>
                </a:ext>
              </a:extLst>
            </a:blip>
            <a:stretch>
              <a:fillRect l="0" t="-138" r="0" b="-138"/>
            </a:stretch>
          </a:blipFill>
        </p:spPr>
      </p:sp>
      <p:grpSp>
        <p:nvGrpSpPr>
          <p:cNvPr name="Group 9" id="9"/>
          <p:cNvGrpSpPr/>
          <p:nvPr/>
        </p:nvGrpSpPr>
        <p:grpSpPr>
          <a:xfrm rot="0">
            <a:off x="1755347" y="3057987"/>
            <a:ext cx="4136970" cy="1103300"/>
            <a:chOff x="0" y="0"/>
            <a:chExt cx="5515960" cy="1471066"/>
          </a:xfrm>
        </p:grpSpPr>
        <p:sp>
          <p:nvSpPr>
            <p:cNvPr name="Freeform 10" id="10"/>
            <p:cNvSpPr/>
            <p:nvPr/>
          </p:nvSpPr>
          <p:spPr>
            <a:xfrm flipH="false" flipV="false" rot="0">
              <a:off x="0" y="0"/>
              <a:ext cx="5515960" cy="1471066"/>
            </a:xfrm>
            <a:custGeom>
              <a:avLst/>
              <a:gdLst/>
              <a:ahLst/>
              <a:cxnLst/>
              <a:rect r="r" b="b" t="t" l="l"/>
              <a:pathLst>
                <a:path h="1471066" w="5515960">
                  <a:moveTo>
                    <a:pt x="0" y="0"/>
                  </a:moveTo>
                  <a:lnTo>
                    <a:pt x="5515960" y="0"/>
                  </a:lnTo>
                  <a:lnTo>
                    <a:pt x="5515960" y="1471066"/>
                  </a:lnTo>
                  <a:lnTo>
                    <a:pt x="0" y="1471066"/>
                  </a:lnTo>
                  <a:close/>
                </a:path>
              </a:pathLst>
            </a:custGeom>
            <a:solidFill>
              <a:srgbClr val="000000">
                <a:alpha val="0"/>
              </a:srgbClr>
            </a:solidFill>
          </p:spPr>
        </p:sp>
        <p:sp>
          <p:nvSpPr>
            <p:cNvPr name="TextBox 11" id="11"/>
            <p:cNvSpPr txBox="true"/>
            <p:nvPr/>
          </p:nvSpPr>
          <p:spPr>
            <a:xfrm>
              <a:off x="0" y="-57150"/>
              <a:ext cx="5515960" cy="1528216"/>
            </a:xfrm>
            <a:prstGeom prst="rect">
              <a:avLst/>
            </a:prstGeom>
          </p:spPr>
          <p:txBody>
            <a:bodyPr anchor="t" rtlCol="false" tIns="0" lIns="0" bIns="0" rIns="0"/>
            <a:lstStyle/>
            <a:p>
              <a:pPr algn="l">
                <a:lnSpc>
                  <a:spcPts val="3510"/>
                </a:lnSpc>
              </a:pPr>
              <a:r>
                <a:rPr lang="en-US" sz="2700">
                  <a:solidFill>
                    <a:srgbClr val="7B5A45"/>
                  </a:solidFill>
                  <a:latin typeface="Poppins"/>
                  <a:ea typeface="Poppins"/>
                  <a:cs typeface="Poppins"/>
                  <a:sym typeface="Poppins"/>
                </a:rPr>
                <a:t>A brief About Style Edge</a:t>
              </a:r>
            </a:p>
          </p:txBody>
        </p:sp>
      </p:grpSp>
      <p:grpSp>
        <p:nvGrpSpPr>
          <p:cNvPr name="Group 12" id="12"/>
          <p:cNvGrpSpPr/>
          <p:nvPr/>
        </p:nvGrpSpPr>
        <p:grpSpPr>
          <a:xfrm rot="0">
            <a:off x="17413792" y="403225"/>
            <a:ext cx="321602" cy="402003"/>
            <a:chOff x="0" y="0"/>
            <a:chExt cx="203200" cy="254000"/>
          </a:xfrm>
        </p:grpSpPr>
        <p:sp>
          <p:nvSpPr>
            <p:cNvPr name="Freeform 13" id="13"/>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4" id="14"/>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40073" y="2237418"/>
            <a:ext cx="12807853" cy="5277404"/>
            <a:chOff x="0" y="0"/>
            <a:chExt cx="15068345" cy="6208827"/>
          </a:xfrm>
        </p:grpSpPr>
        <p:sp>
          <p:nvSpPr>
            <p:cNvPr name="Freeform 3" id="3"/>
            <p:cNvSpPr/>
            <p:nvPr/>
          </p:nvSpPr>
          <p:spPr>
            <a:xfrm flipH="false" flipV="false" rot="0">
              <a:off x="0" y="0"/>
              <a:ext cx="15068296" cy="6208776"/>
            </a:xfrm>
            <a:custGeom>
              <a:avLst/>
              <a:gdLst/>
              <a:ahLst/>
              <a:cxnLst/>
              <a:rect r="r" b="b" t="t" l="l"/>
              <a:pathLst>
                <a:path h="6208776" w="15068296">
                  <a:moveTo>
                    <a:pt x="0" y="0"/>
                  </a:moveTo>
                  <a:lnTo>
                    <a:pt x="15068296" y="0"/>
                  </a:lnTo>
                  <a:lnTo>
                    <a:pt x="15068296" y="6208776"/>
                  </a:lnTo>
                  <a:lnTo>
                    <a:pt x="0" y="6208776"/>
                  </a:lnTo>
                  <a:lnTo>
                    <a:pt x="0" y="0"/>
                  </a:lnTo>
                  <a:close/>
                </a:path>
              </a:pathLst>
            </a:custGeom>
            <a:blipFill>
              <a:blip r:embed="rId2"/>
              <a:stretch>
                <a:fillRect l="0" t="0" r="-7223" b="-17711"/>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29</a:t>
              </a:r>
            </a:p>
          </p:txBody>
        </p:sp>
      </p:grpSp>
      <p:grpSp>
        <p:nvGrpSpPr>
          <p:cNvPr name="Group 7" id="7"/>
          <p:cNvGrpSpPr/>
          <p:nvPr/>
        </p:nvGrpSpPr>
        <p:grpSpPr>
          <a:xfrm rot="0">
            <a:off x="2778369" y="1295608"/>
            <a:ext cx="5233050" cy="530701"/>
            <a:chOff x="0" y="0"/>
            <a:chExt cx="6977400" cy="707602"/>
          </a:xfrm>
        </p:grpSpPr>
        <p:sp>
          <p:nvSpPr>
            <p:cNvPr name="Freeform 8" id="8"/>
            <p:cNvSpPr/>
            <p:nvPr/>
          </p:nvSpPr>
          <p:spPr>
            <a:xfrm flipH="false" flipV="false" rot="0">
              <a:off x="0" y="0"/>
              <a:ext cx="6977400" cy="707602"/>
            </a:xfrm>
            <a:custGeom>
              <a:avLst/>
              <a:gdLst/>
              <a:ahLst/>
              <a:cxnLst/>
              <a:rect r="r" b="b" t="t" l="l"/>
              <a:pathLst>
                <a:path h="707602" w="6977400">
                  <a:moveTo>
                    <a:pt x="0" y="0"/>
                  </a:moveTo>
                  <a:lnTo>
                    <a:pt x="6977400" y="0"/>
                  </a:lnTo>
                  <a:lnTo>
                    <a:pt x="6977400" y="707602"/>
                  </a:lnTo>
                  <a:lnTo>
                    <a:pt x="0" y="707602"/>
                  </a:lnTo>
                  <a:close/>
                </a:path>
              </a:pathLst>
            </a:custGeom>
            <a:solidFill>
              <a:srgbClr val="000000">
                <a:alpha val="0"/>
              </a:srgbClr>
            </a:solidFill>
          </p:spPr>
        </p:sp>
        <p:sp>
          <p:nvSpPr>
            <p:cNvPr name="TextBox 9" id="9"/>
            <p:cNvSpPr txBox="true"/>
            <p:nvPr/>
          </p:nvSpPr>
          <p:spPr>
            <a:xfrm>
              <a:off x="0" y="-85725"/>
              <a:ext cx="6977400"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Warehouses</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51882"/>
            <a:ext cx="11301259" cy="4457820"/>
            <a:chOff x="0" y="0"/>
            <a:chExt cx="15068345" cy="5943760"/>
          </a:xfrm>
        </p:grpSpPr>
        <p:sp>
          <p:nvSpPr>
            <p:cNvPr name="Freeform 3" id="3"/>
            <p:cNvSpPr/>
            <p:nvPr/>
          </p:nvSpPr>
          <p:spPr>
            <a:xfrm flipH="false" flipV="false" rot="0">
              <a:off x="0" y="0"/>
              <a:ext cx="15068296" cy="5943727"/>
            </a:xfrm>
            <a:custGeom>
              <a:avLst/>
              <a:gdLst/>
              <a:ahLst/>
              <a:cxnLst/>
              <a:rect r="r" b="b" t="t" l="l"/>
              <a:pathLst>
                <a:path h="5943727" w="15068296">
                  <a:moveTo>
                    <a:pt x="0" y="0"/>
                  </a:moveTo>
                  <a:lnTo>
                    <a:pt x="15068296" y="0"/>
                  </a:lnTo>
                  <a:lnTo>
                    <a:pt x="15068296" y="5943727"/>
                  </a:lnTo>
                  <a:lnTo>
                    <a:pt x="0" y="5943727"/>
                  </a:lnTo>
                  <a:lnTo>
                    <a:pt x="0" y="0"/>
                  </a:lnTo>
                  <a:close/>
                </a:path>
              </a:pathLst>
            </a:custGeom>
            <a:blipFill>
              <a:blip r:embed="rId2"/>
              <a:stretch>
                <a:fillRect l="0" t="-21301" r="0" b="-21301"/>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31</a:t>
              </a:r>
            </a:p>
          </p:txBody>
        </p:sp>
      </p:grpSp>
      <p:grpSp>
        <p:nvGrpSpPr>
          <p:cNvPr name="Group 7" id="7"/>
          <p:cNvGrpSpPr/>
          <p:nvPr/>
        </p:nvGrpSpPr>
        <p:grpSpPr>
          <a:xfrm rot="0">
            <a:off x="2778369" y="1295608"/>
            <a:ext cx="5233050" cy="1056274"/>
            <a:chOff x="0" y="0"/>
            <a:chExt cx="6977400" cy="1408366"/>
          </a:xfrm>
        </p:grpSpPr>
        <p:sp>
          <p:nvSpPr>
            <p:cNvPr name="Freeform 8" id="8"/>
            <p:cNvSpPr/>
            <p:nvPr/>
          </p:nvSpPr>
          <p:spPr>
            <a:xfrm flipH="false" flipV="false" rot="0">
              <a:off x="0" y="0"/>
              <a:ext cx="6977400" cy="1408366"/>
            </a:xfrm>
            <a:custGeom>
              <a:avLst/>
              <a:gdLst/>
              <a:ahLst/>
              <a:cxnLst/>
              <a:rect r="r" b="b" t="t" l="l"/>
              <a:pathLst>
                <a:path h="1408366" w="6977400">
                  <a:moveTo>
                    <a:pt x="0" y="0"/>
                  </a:moveTo>
                  <a:lnTo>
                    <a:pt x="6977400" y="0"/>
                  </a:lnTo>
                  <a:lnTo>
                    <a:pt x="6977400" y="1408366"/>
                  </a:lnTo>
                  <a:lnTo>
                    <a:pt x="0" y="1408366"/>
                  </a:lnTo>
                  <a:close/>
                </a:path>
              </a:pathLst>
            </a:custGeom>
            <a:solidFill>
              <a:srgbClr val="000000">
                <a:alpha val="0"/>
              </a:srgbClr>
            </a:solidFill>
          </p:spPr>
        </p:sp>
        <p:sp>
          <p:nvSpPr>
            <p:cNvPr name="TextBox 9" id="9"/>
            <p:cNvSpPr txBox="true"/>
            <p:nvPr/>
          </p:nvSpPr>
          <p:spPr>
            <a:xfrm>
              <a:off x="0" y="-85725"/>
              <a:ext cx="6977400" cy="1494091"/>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Inventorey Locations</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448214"/>
            <a:ext cx="14480931" cy="5772138"/>
            <a:chOff x="0" y="0"/>
            <a:chExt cx="15068345" cy="6006283"/>
          </a:xfrm>
        </p:grpSpPr>
        <p:sp>
          <p:nvSpPr>
            <p:cNvPr name="Freeform 3" id="3"/>
            <p:cNvSpPr/>
            <p:nvPr/>
          </p:nvSpPr>
          <p:spPr>
            <a:xfrm flipH="false" flipV="false" rot="0">
              <a:off x="0" y="0"/>
              <a:ext cx="15068296" cy="6006338"/>
            </a:xfrm>
            <a:custGeom>
              <a:avLst/>
              <a:gdLst/>
              <a:ahLst/>
              <a:cxnLst/>
              <a:rect r="r" b="b" t="t" l="l"/>
              <a:pathLst>
                <a:path h="6006338" w="15068296">
                  <a:moveTo>
                    <a:pt x="0" y="0"/>
                  </a:moveTo>
                  <a:lnTo>
                    <a:pt x="15068296" y="0"/>
                  </a:lnTo>
                  <a:lnTo>
                    <a:pt x="15068296" y="6006338"/>
                  </a:lnTo>
                  <a:lnTo>
                    <a:pt x="0" y="6006338"/>
                  </a:lnTo>
                  <a:lnTo>
                    <a:pt x="0" y="0"/>
                  </a:lnTo>
                  <a:close/>
                </a:path>
              </a:pathLst>
            </a:custGeom>
            <a:blipFill>
              <a:blip r:embed="rId2"/>
              <a:stretch>
                <a:fillRect l="0" t="-20558" r="0" b="-20557"/>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32</a:t>
              </a:r>
            </a:p>
          </p:txBody>
        </p:sp>
      </p:grpSp>
      <p:grpSp>
        <p:nvGrpSpPr>
          <p:cNvPr name="Group 7" id="7"/>
          <p:cNvGrpSpPr/>
          <p:nvPr/>
        </p:nvGrpSpPr>
        <p:grpSpPr>
          <a:xfrm rot="0">
            <a:off x="2778369" y="1295608"/>
            <a:ext cx="5233050" cy="790372"/>
            <a:chOff x="0" y="0"/>
            <a:chExt cx="6977400" cy="1053829"/>
          </a:xfrm>
        </p:grpSpPr>
        <p:sp>
          <p:nvSpPr>
            <p:cNvPr name="Freeform 8" id="8"/>
            <p:cNvSpPr/>
            <p:nvPr/>
          </p:nvSpPr>
          <p:spPr>
            <a:xfrm flipH="false" flipV="false" rot="0">
              <a:off x="0" y="0"/>
              <a:ext cx="6977400" cy="1053829"/>
            </a:xfrm>
            <a:custGeom>
              <a:avLst/>
              <a:gdLst/>
              <a:ahLst/>
              <a:cxnLst/>
              <a:rect r="r" b="b" t="t" l="l"/>
              <a:pathLst>
                <a:path h="1053829" w="6977400">
                  <a:moveTo>
                    <a:pt x="0" y="0"/>
                  </a:moveTo>
                  <a:lnTo>
                    <a:pt x="6977400" y="0"/>
                  </a:lnTo>
                  <a:lnTo>
                    <a:pt x="6977400" y="1053829"/>
                  </a:lnTo>
                  <a:lnTo>
                    <a:pt x="0" y="1053829"/>
                  </a:lnTo>
                  <a:close/>
                </a:path>
              </a:pathLst>
            </a:custGeom>
            <a:solidFill>
              <a:srgbClr val="000000">
                <a:alpha val="0"/>
              </a:srgbClr>
            </a:solidFill>
          </p:spPr>
        </p:sp>
        <p:sp>
          <p:nvSpPr>
            <p:cNvPr name="TextBox 9" id="9"/>
            <p:cNvSpPr txBox="true"/>
            <p:nvPr/>
          </p:nvSpPr>
          <p:spPr>
            <a:xfrm>
              <a:off x="0" y="-85725"/>
              <a:ext cx="6977400"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Operation types</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84747"/>
            <a:ext cx="11301259" cy="4189122"/>
            <a:chOff x="0" y="0"/>
            <a:chExt cx="15068345" cy="5585495"/>
          </a:xfrm>
        </p:grpSpPr>
        <p:sp>
          <p:nvSpPr>
            <p:cNvPr name="Freeform 3" id="3"/>
            <p:cNvSpPr/>
            <p:nvPr/>
          </p:nvSpPr>
          <p:spPr>
            <a:xfrm flipH="false" flipV="false" rot="0">
              <a:off x="0" y="0"/>
              <a:ext cx="15068296" cy="5585540"/>
            </a:xfrm>
            <a:custGeom>
              <a:avLst/>
              <a:gdLst/>
              <a:ahLst/>
              <a:cxnLst/>
              <a:rect r="r" b="b" t="t" l="l"/>
              <a:pathLst>
                <a:path h="5585540" w="15068296">
                  <a:moveTo>
                    <a:pt x="0" y="0"/>
                  </a:moveTo>
                  <a:lnTo>
                    <a:pt x="15068296" y="0"/>
                  </a:lnTo>
                  <a:lnTo>
                    <a:pt x="15068296" y="5585540"/>
                  </a:lnTo>
                  <a:lnTo>
                    <a:pt x="0" y="5585540"/>
                  </a:lnTo>
                  <a:lnTo>
                    <a:pt x="0" y="0"/>
                  </a:lnTo>
                  <a:close/>
                </a:path>
              </a:pathLst>
            </a:custGeom>
            <a:blipFill>
              <a:blip r:embed="rId2"/>
              <a:stretch>
                <a:fillRect l="0" t="-13" r="0" b="-24546"/>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33</a:t>
              </a:r>
            </a:p>
          </p:txBody>
        </p:sp>
      </p:grpSp>
      <p:grpSp>
        <p:nvGrpSpPr>
          <p:cNvPr name="Group 7" id="7"/>
          <p:cNvGrpSpPr/>
          <p:nvPr/>
        </p:nvGrpSpPr>
        <p:grpSpPr>
          <a:xfrm rot="0">
            <a:off x="2778369" y="1295608"/>
            <a:ext cx="5233050" cy="790372"/>
            <a:chOff x="0" y="0"/>
            <a:chExt cx="6977400" cy="1053829"/>
          </a:xfrm>
        </p:grpSpPr>
        <p:sp>
          <p:nvSpPr>
            <p:cNvPr name="Freeform 8" id="8"/>
            <p:cNvSpPr/>
            <p:nvPr/>
          </p:nvSpPr>
          <p:spPr>
            <a:xfrm flipH="false" flipV="false" rot="0">
              <a:off x="0" y="0"/>
              <a:ext cx="6977400" cy="1053829"/>
            </a:xfrm>
            <a:custGeom>
              <a:avLst/>
              <a:gdLst/>
              <a:ahLst/>
              <a:cxnLst/>
              <a:rect r="r" b="b" t="t" l="l"/>
              <a:pathLst>
                <a:path h="1053829" w="6977400">
                  <a:moveTo>
                    <a:pt x="0" y="0"/>
                  </a:moveTo>
                  <a:lnTo>
                    <a:pt x="6977400" y="0"/>
                  </a:lnTo>
                  <a:lnTo>
                    <a:pt x="6977400" y="1053829"/>
                  </a:lnTo>
                  <a:lnTo>
                    <a:pt x="0" y="1053829"/>
                  </a:lnTo>
                  <a:close/>
                </a:path>
              </a:pathLst>
            </a:custGeom>
            <a:solidFill>
              <a:srgbClr val="000000">
                <a:alpha val="0"/>
              </a:srgbClr>
            </a:solidFill>
          </p:spPr>
        </p:sp>
        <p:sp>
          <p:nvSpPr>
            <p:cNvPr name="TextBox 9" id="9"/>
            <p:cNvSpPr txBox="true"/>
            <p:nvPr/>
          </p:nvSpPr>
          <p:spPr>
            <a:xfrm>
              <a:off x="0" y="-85725"/>
              <a:ext cx="6977400"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Recieve at WHSTOCK</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51134"/>
            <a:ext cx="15300312" cy="5577975"/>
            <a:chOff x="0" y="0"/>
            <a:chExt cx="20400416" cy="7437300"/>
          </a:xfrm>
        </p:grpSpPr>
        <p:sp>
          <p:nvSpPr>
            <p:cNvPr name="Freeform 3" id="3"/>
            <p:cNvSpPr/>
            <p:nvPr/>
          </p:nvSpPr>
          <p:spPr>
            <a:xfrm flipH="false" flipV="false" rot="0">
              <a:off x="0" y="0"/>
              <a:ext cx="20400390" cy="7437247"/>
            </a:xfrm>
            <a:custGeom>
              <a:avLst/>
              <a:gdLst/>
              <a:ahLst/>
              <a:cxnLst/>
              <a:rect r="r" b="b" t="t" l="l"/>
              <a:pathLst>
                <a:path h="7437247" w="20400390">
                  <a:moveTo>
                    <a:pt x="0" y="0"/>
                  </a:moveTo>
                  <a:lnTo>
                    <a:pt x="20400390" y="0"/>
                  </a:lnTo>
                  <a:lnTo>
                    <a:pt x="20400390" y="7437247"/>
                  </a:lnTo>
                  <a:lnTo>
                    <a:pt x="0" y="7437247"/>
                  </a:lnTo>
                  <a:lnTo>
                    <a:pt x="0" y="0"/>
                  </a:lnTo>
                  <a:close/>
                </a:path>
              </a:pathLst>
            </a:custGeom>
            <a:blipFill>
              <a:blip r:embed="rId2"/>
              <a:stretch>
                <a:fillRect l="0" t="-13003" r="0" b="-13003"/>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34</a:t>
              </a:r>
            </a:p>
          </p:txBody>
        </p:sp>
      </p:grpSp>
      <p:grpSp>
        <p:nvGrpSpPr>
          <p:cNvPr name="Group 7" id="7"/>
          <p:cNvGrpSpPr/>
          <p:nvPr/>
        </p:nvGrpSpPr>
        <p:grpSpPr>
          <a:xfrm rot="0">
            <a:off x="2778369" y="1295608"/>
            <a:ext cx="9262714" cy="1105406"/>
            <a:chOff x="0" y="0"/>
            <a:chExt cx="12350286" cy="1473875"/>
          </a:xfrm>
        </p:grpSpPr>
        <p:sp>
          <p:nvSpPr>
            <p:cNvPr name="Freeform 8" id="8"/>
            <p:cNvSpPr/>
            <p:nvPr/>
          </p:nvSpPr>
          <p:spPr>
            <a:xfrm flipH="false" flipV="false" rot="0">
              <a:off x="0" y="0"/>
              <a:ext cx="12350286" cy="1473875"/>
            </a:xfrm>
            <a:custGeom>
              <a:avLst/>
              <a:gdLst/>
              <a:ahLst/>
              <a:cxnLst/>
              <a:rect r="r" b="b" t="t" l="l"/>
              <a:pathLst>
                <a:path h="1473875" w="12350286">
                  <a:moveTo>
                    <a:pt x="0" y="0"/>
                  </a:moveTo>
                  <a:lnTo>
                    <a:pt x="12350286" y="0"/>
                  </a:lnTo>
                  <a:lnTo>
                    <a:pt x="12350286" y="1473875"/>
                  </a:lnTo>
                  <a:lnTo>
                    <a:pt x="0" y="1473875"/>
                  </a:lnTo>
                  <a:close/>
                </a:path>
              </a:pathLst>
            </a:custGeom>
            <a:solidFill>
              <a:srgbClr val="000000">
                <a:alpha val="0"/>
              </a:srgbClr>
            </a:solidFill>
          </p:spPr>
        </p:sp>
        <p:sp>
          <p:nvSpPr>
            <p:cNvPr name="TextBox 9" id="9"/>
            <p:cNvSpPr txBox="true"/>
            <p:nvPr/>
          </p:nvSpPr>
          <p:spPr>
            <a:xfrm>
              <a:off x="0" y="-85725"/>
              <a:ext cx="12350286" cy="1559600"/>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Moving Material  To Pre Production Location</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607078" y="2534527"/>
            <a:ext cx="15277261" cy="5217946"/>
            <a:chOff x="0" y="0"/>
            <a:chExt cx="20369681" cy="6957261"/>
          </a:xfrm>
        </p:grpSpPr>
        <p:sp>
          <p:nvSpPr>
            <p:cNvPr name="Freeform 3" id="3"/>
            <p:cNvSpPr/>
            <p:nvPr/>
          </p:nvSpPr>
          <p:spPr>
            <a:xfrm flipH="false" flipV="false" rot="0">
              <a:off x="0" y="0"/>
              <a:ext cx="20369657" cy="6957314"/>
            </a:xfrm>
            <a:custGeom>
              <a:avLst/>
              <a:gdLst/>
              <a:ahLst/>
              <a:cxnLst/>
              <a:rect r="r" b="b" t="t" l="l"/>
              <a:pathLst>
                <a:path h="6957314" w="20369657">
                  <a:moveTo>
                    <a:pt x="0" y="0"/>
                  </a:moveTo>
                  <a:lnTo>
                    <a:pt x="20369657" y="0"/>
                  </a:lnTo>
                  <a:lnTo>
                    <a:pt x="20369657" y="6957314"/>
                  </a:lnTo>
                  <a:lnTo>
                    <a:pt x="0" y="6957314"/>
                  </a:lnTo>
                  <a:lnTo>
                    <a:pt x="0" y="0"/>
                  </a:lnTo>
                  <a:close/>
                </a:path>
              </a:pathLst>
            </a:custGeom>
            <a:blipFill>
              <a:blip r:embed="rId2"/>
              <a:stretch>
                <a:fillRect l="0" t="-23317" r="0" b="-41371"/>
              </a:stretch>
            </a:blipFill>
          </p:spPr>
        </p:sp>
      </p:grpSp>
      <p:grpSp>
        <p:nvGrpSpPr>
          <p:cNvPr name="Group 4" id="4"/>
          <p:cNvGrpSpPr/>
          <p:nvPr/>
        </p:nvGrpSpPr>
        <p:grpSpPr>
          <a:xfrm rot="0">
            <a:off x="17351124" y="9543894"/>
            <a:ext cx="384270" cy="495173"/>
            <a:chOff x="0" y="0"/>
            <a:chExt cx="203200" cy="261845"/>
          </a:xfrm>
        </p:grpSpPr>
        <p:sp>
          <p:nvSpPr>
            <p:cNvPr name="Freeform 5" id="5"/>
            <p:cNvSpPr/>
            <p:nvPr/>
          </p:nvSpPr>
          <p:spPr>
            <a:xfrm flipH="false" flipV="false" rot="0">
              <a:off x="0" y="0"/>
              <a:ext cx="203200" cy="261845"/>
            </a:xfrm>
            <a:custGeom>
              <a:avLst/>
              <a:gdLst/>
              <a:ahLst/>
              <a:cxnLst/>
              <a:rect r="r" b="b" t="t" l="l"/>
              <a:pathLst>
                <a:path h="261845" w="203200">
                  <a:moveTo>
                    <a:pt x="0" y="0"/>
                  </a:moveTo>
                  <a:lnTo>
                    <a:pt x="203200" y="0"/>
                  </a:lnTo>
                  <a:lnTo>
                    <a:pt x="203200" y="261845"/>
                  </a:lnTo>
                  <a:lnTo>
                    <a:pt x="0" y="261845"/>
                  </a:lnTo>
                  <a:close/>
                </a:path>
              </a:pathLst>
            </a:custGeom>
            <a:solidFill>
              <a:srgbClr val="000000">
                <a:alpha val="0"/>
              </a:srgbClr>
            </a:solidFill>
          </p:spPr>
        </p:sp>
        <p:sp>
          <p:nvSpPr>
            <p:cNvPr name="TextBox 6" id="6"/>
            <p:cNvSpPr txBox="true"/>
            <p:nvPr/>
          </p:nvSpPr>
          <p:spPr>
            <a:xfrm>
              <a:off x="0" y="-66675"/>
              <a:ext cx="203200" cy="328520"/>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35</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Moving “WIP” To Post Production </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53831"/>
            <a:ext cx="15240209" cy="5400904"/>
            <a:chOff x="0" y="0"/>
            <a:chExt cx="20320279" cy="7201205"/>
          </a:xfrm>
        </p:grpSpPr>
        <p:sp>
          <p:nvSpPr>
            <p:cNvPr name="Freeform 3" id="3"/>
            <p:cNvSpPr/>
            <p:nvPr/>
          </p:nvSpPr>
          <p:spPr>
            <a:xfrm flipH="false" flipV="false" rot="0">
              <a:off x="0" y="0"/>
              <a:ext cx="20320254" cy="7201181"/>
            </a:xfrm>
            <a:custGeom>
              <a:avLst/>
              <a:gdLst/>
              <a:ahLst/>
              <a:cxnLst/>
              <a:rect r="r" b="b" t="t" l="l"/>
              <a:pathLst>
                <a:path h="7201181" w="20320254">
                  <a:moveTo>
                    <a:pt x="0" y="0"/>
                  </a:moveTo>
                  <a:lnTo>
                    <a:pt x="20320254" y="0"/>
                  </a:lnTo>
                  <a:lnTo>
                    <a:pt x="20320254" y="7201181"/>
                  </a:lnTo>
                  <a:lnTo>
                    <a:pt x="0" y="7201181"/>
                  </a:lnTo>
                  <a:lnTo>
                    <a:pt x="0" y="0"/>
                  </a:lnTo>
                  <a:close/>
                </a:path>
              </a:pathLst>
            </a:custGeom>
            <a:blipFill>
              <a:blip r:embed="rId2"/>
              <a:stretch>
                <a:fillRect l="0" t="-198" r="0" b="-25239"/>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36</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Moving “FB” To WH/Stock</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371553" y="2085980"/>
            <a:ext cx="15509631" cy="5829280"/>
            <a:chOff x="0" y="0"/>
            <a:chExt cx="20374831" cy="7657861"/>
          </a:xfrm>
        </p:grpSpPr>
        <p:sp>
          <p:nvSpPr>
            <p:cNvPr name="Freeform 3" id="3"/>
            <p:cNvSpPr/>
            <p:nvPr/>
          </p:nvSpPr>
          <p:spPr>
            <a:xfrm flipH="false" flipV="false" rot="0">
              <a:off x="0" y="0"/>
              <a:ext cx="20374863" cy="7657874"/>
            </a:xfrm>
            <a:custGeom>
              <a:avLst/>
              <a:gdLst/>
              <a:ahLst/>
              <a:cxnLst/>
              <a:rect r="r" b="b" t="t" l="l"/>
              <a:pathLst>
                <a:path h="7657874" w="20374863">
                  <a:moveTo>
                    <a:pt x="0" y="0"/>
                  </a:moveTo>
                  <a:lnTo>
                    <a:pt x="20374863" y="0"/>
                  </a:lnTo>
                  <a:lnTo>
                    <a:pt x="20374863" y="7657874"/>
                  </a:lnTo>
                  <a:lnTo>
                    <a:pt x="0" y="7657874"/>
                  </a:lnTo>
                  <a:lnTo>
                    <a:pt x="0" y="0"/>
                  </a:lnTo>
                  <a:close/>
                </a:path>
              </a:pathLst>
            </a:custGeom>
            <a:blipFill>
              <a:blip r:embed="rId2"/>
              <a:stretch>
                <a:fillRect l="0" t="0" r="0" b="-24094"/>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37</a:t>
              </a:r>
            </a:p>
          </p:txBody>
        </p:sp>
      </p:grpSp>
      <p:grpSp>
        <p:nvGrpSpPr>
          <p:cNvPr name="Group 7" id="7"/>
          <p:cNvGrpSpPr/>
          <p:nvPr/>
        </p:nvGrpSpPr>
        <p:grpSpPr>
          <a:xfrm rot="0">
            <a:off x="2371553"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Moving To Delivery Car</a:t>
              </a: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07924" y="2377831"/>
            <a:ext cx="15580076" cy="5988437"/>
            <a:chOff x="0" y="0"/>
            <a:chExt cx="20589192" cy="7913766"/>
          </a:xfrm>
        </p:grpSpPr>
        <p:sp>
          <p:nvSpPr>
            <p:cNvPr name="Freeform 3" id="3"/>
            <p:cNvSpPr/>
            <p:nvPr/>
          </p:nvSpPr>
          <p:spPr>
            <a:xfrm flipH="false" flipV="false" rot="0">
              <a:off x="0" y="0"/>
              <a:ext cx="20589239" cy="7913690"/>
            </a:xfrm>
            <a:custGeom>
              <a:avLst/>
              <a:gdLst/>
              <a:ahLst/>
              <a:cxnLst/>
              <a:rect r="r" b="b" t="t" l="l"/>
              <a:pathLst>
                <a:path h="7913690" w="20589239">
                  <a:moveTo>
                    <a:pt x="0" y="0"/>
                  </a:moveTo>
                  <a:lnTo>
                    <a:pt x="20589239" y="0"/>
                  </a:lnTo>
                  <a:lnTo>
                    <a:pt x="20589239" y="7913690"/>
                  </a:lnTo>
                  <a:lnTo>
                    <a:pt x="0" y="7913690"/>
                  </a:lnTo>
                  <a:lnTo>
                    <a:pt x="0" y="0"/>
                  </a:lnTo>
                  <a:close/>
                </a:path>
              </a:pathLst>
            </a:custGeom>
            <a:blipFill>
              <a:blip r:embed="rId2"/>
              <a:stretch>
                <a:fillRect l="0" t="0" r="0" b="-18703"/>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38</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Moving To Point of sale Store</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523173"/>
            <a:ext cx="15293617" cy="5665490"/>
            <a:chOff x="0" y="0"/>
            <a:chExt cx="20573707" cy="7621489"/>
          </a:xfrm>
        </p:grpSpPr>
        <p:sp>
          <p:nvSpPr>
            <p:cNvPr name="Freeform 3" id="3"/>
            <p:cNvSpPr/>
            <p:nvPr/>
          </p:nvSpPr>
          <p:spPr>
            <a:xfrm flipH="false" flipV="false" rot="0">
              <a:off x="0" y="0"/>
              <a:ext cx="20573746" cy="7621501"/>
            </a:xfrm>
            <a:custGeom>
              <a:avLst/>
              <a:gdLst/>
              <a:ahLst/>
              <a:cxnLst/>
              <a:rect r="r" b="b" t="t" l="l"/>
              <a:pathLst>
                <a:path h="7621501" w="20573746">
                  <a:moveTo>
                    <a:pt x="0" y="0"/>
                  </a:moveTo>
                  <a:lnTo>
                    <a:pt x="20573746" y="0"/>
                  </a:lnTo>
                  <a:lnTo>
                    <a:pt x="20573746" y="7621501"/>
                  </a:lnTo>
                  <a:lnTo>
                    <a:pt x="0" y="7621501"/>
                  </a:lnTo>
                  <a:lnTo>
                    <a:pt x="0" y="0"/>
                  </a:lnTo>
                  <a:close/>
                </a:path>
              </a:pathLst>
            </a:custGeom>
            <a:blipFill>
              <a:blip r:embed="rId2"/>
              <a:stretch>
                <a:fillRect l="0" t="-80714" r="-25947" b="-10528"/>
              </a:stretch>
            </a:blipFill>
          </p:spPr>
        </p:sp>
      </p:grpSp>
      <p:grpSp>
        <p:nvGrpSpPr>
          <p:cNvPr name="Group 4" id="4"/>
          <p:cNvGrpSpPr/>
          <p:nvPr/>
        </p:nvGrpSpPr>
        <p:grpSpPr>
          <a:xfrm rot="0">
            <a:off x="17259300" y="9543894"/>
            <a:ext cx="476094" cy="595118"/>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39</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POS Product Delivery</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7303683" y="2672965"/>
            <a:ext cx="9228970" cy="9448064"/>
            <a:chOff x="0" y="0"/>
            <a:chExt cx="12305293" cy="12597419"/>
          </a:xfrm>
        </p:grpSpPr>
        <p:sp>
          <p:nvSpPr>
            <p:cNvPr name="Freeform 3" id="3"/>
            <p:cNvSpPr/>
            <p:nvPr/>
          </p:nvSpPr>
          <p:spPr>
            <a:xfrm flipH="false" flipV="false" rot="0">
              <a:off x="0" y="0"/>
              <a:ext cx="12305293" cy="12597419"/>
            </a:xfrm>
            <a:custGeom>
              <a:avLst/>
              <a:gdLst/>
              <a:ahLst/>
              <a:cxnLst/>
              <a:rect r="r" b="b" t="t" l="l"/>
              <a:pathLst>
                <a:path h="12597419" w="12305293">
                  <a:moveTo>
                    <a:pt x="0" y="0"/>
                  </a:moveTo>
                  <a:lnTo>
                    <a:pt x="12305293" y="0"/>
                  </a:lnTo>
                  <a:lnTo>
                    <a:pt x="12305293" y="12597419"/>
                  </a:lnTo>
                  <a:lnTo>
                    <a:pt x="0" y="12597419"/>
                  </a:lnTo>
                  <a:close/>
                </a:path>
              </a:pathLst>
            </a:custGeom>
            <a:solidFill>
              <a:srgbClr val="000000">
                <a:alpha val="0"/>
              </a:srgbClr>
            </a:solidFill>
          </p:spPr>
        </p:sp>
        <p:sp>
          <p:nvSpPr>
            <p:cNvPr name="TextBox 4" id="4"/>
            <p:cNvSpPr txBox="true"/>
            <p:nvPr/>
          </p:nvSpPr>
          <p:spPr>
            <a:xfrm>
              <a:off x="0" y="-47625"/>
              <a:ext cx="12305293" cy="12645044"/>
            </a:xfrm>
            <a:prstGeom prst="rect">
              <a:avLst/>
            </a:prstGeom>
          </p:spPr>
          <p:txBody>
            <a:bodyPr anchor="t" rtlCol="false" tIns="0" lIns="0" bIns="0" rIns="0"/>
            <a:lstStyle/>
            <a:p>
              <a:pPr algn="l">
                <a:lnSpc>
                  <a:spcPts val="3455"/>
                </a:lnSpc>
              </a:pPr>
              <a:r>
                <a:rPr lang="en-US" b="true" sz="2658" spc="-78">
                  <a:solidFill>
                    <a:srgbClr val="000000"/>
                  </a:solidFill>
                  <a:latin typeface="Poppins Bold"/>
                  <a:ea typeface="Poppins Bold"/>
                  <a:cs typeface="Poppins Bold"/>
                  <a:sym typeface="Poppins Bold"/>
                </a:rPr>
                <a:t>Style Edge currently faces significant challenges, including data inconsistencies across sales, inventory, and accounting systems. Manual processes in purchasing and manufacturing lead to inefficiencies and errors, while the absence of real-time information makes decision-making difficult. Communication gaps between departments cause delays in order fulfillment, and the lack of automation is limiting the company’s ability to scale and compete effectively. Our ERP solution will address these issues by integrating all functions into one system, streamlining operations, and providing real-time insights to drive growth and efficiency.</a:t>
              </a:r>
            </a:p>
            <a:p>
              <a:pPr algn="l">
                <a:lnSpc>
                  <a:spcPts val="3455"/>
                </a:lnSpc>
              </a:pPr>
            </a:p>
            <a:p>
              <a:pPr algn="l">
                <a:lnSpc>
                  <a:spcPts val="3455"/>
                </a:lnSpc>
              </a:pPr>
            </a:p>
            <a:p>
              <a:pPr algn="l">
                <a:lnSpc>
                  <a:spcPts val="3455"/>
                </a:lnSpc>
              </a:pPr>
            </a:p>
            <a:p>
              <a:pPr algn="l">
                <a:lnSpc>
                  <a:spcPts val="5014"/>
                </a:lnSpc>
              </a:pPr>
            </a:p>
            <a:p>
              <a:pPr algn="l">
                <a:lnSpc>
                  <a:spcPts val="5014"/>
                </a:lnSpc>
              </a:pPr>
            </a:p>
            <a:p>
              <a:pPr algn="l">
                <a:lnSpc>
                  <a:spcPts val="5014"/>
                </a:lnSpc>
              </a:pPr>
            </a:p>
            <a:p>
              <a:pPr algn="l">
                <a:lnSpc>
                  <a:spcPts val="4495"/>
                </a:lnSpc>
              </a:pPr>
            </a:p>
          </p:txBody>
        </p:sp>
      </p:grpSp>
      <p:grpSp>
        <p:nvGrpSpPr>
          <p:cNvPr name="Group 5" id="5"/>
          <p:cNvGrpSpPr/>
          <p:nvPr/>
        </p:nvGrpSpPr>
        <p:grpSpPr>
          <a:xfrm rot="0">
            <a:off x="2528507" y="1186329"/>
            <a:ext cx="2718962" cy="440893"/>
            <a:chOff x="0" y="0"/>
            <a:chExt cx="3625283" cy="587858"/>
          </a:xfrm>
        </p:grpSpPr>
        <p:sp>
          <p:nvSpPr>
            <p:cNvPr name="Freeform 6" id="6"/>
            <p:cNvSpPr/>
            <p:nvPr/>
          </p:nvSpPr>
          <p:spPr>
            <a:xfrm flipH="false" flipV="false" rot="0">
              <a:off x="0" y="0"/>
              <a:ext cx="3625283" cy="587858"/>
            </a:xfrm>
            <a:custGeom>
              <a:avLst/>
              <a:gdLst/>
              <a:ahLst/>
              <a:cxnLst/>
              <a:rect r="r" b="b" t="t" l="l"/>
              <a:pathLst>
                <a:path h="587858" w="3625283">
                  <a:moveTo>
                    <a:pt x="0" y="0"/>
                  </a:moveTo>
                  <a:lnTo>
                    <a:pt x="3625283" y="0"/>
                  </a:lnTo>
                  <a:lnTo>
                    <a:pt x="3625283" y="587858"/>
                  </a:lnTo>
                  <a:lnTo>
                    <a:pt x="0" y="587858"/>
                  </a:lnTo>
                  <a:close/>
                </a:path>
              </a:pathLst>
            </a:custGeom>
            <a:solidFill>
              <a:srgbClr val="000000">
                <a:alpha val="0"/>
              </a:srgbClr>
            </a:solidFill>
          </p:spPr>
        </p:sp>
        <p:sp>
          <p:nvSpPr>
            <p:cNvPr name="TextBox 7" id="7"/>
            <p:cNvSpPr txBox="true"/>
            <p:nvPr/>
          </p:nvSpPr>
          <p:spPr>
            <a:xfrm>
              <a:off x="0" y="-19050"/>
              <a:ext cx="3625283" cy="606908"/>
            </a:xfrm>
            <a:prstGeom prst="rect">
              <a:avLst/>
            </a:prstGeom>
          </p:spPr>
          <p:txBody>
            <a:bodyPr anchor="t" rtlCol="false" tIns="0" lIns="0" bIns="0" rIns="0"/>
            <a:lstStyle/>
            <a:p>
              <a:pPr algn="l">
                <a:lnSpc>
                  <a:spcPts val="2160"/>
                </a:lnSpc>
              </a:pPr>
              <a:r>
                <a:rPr lang="en-US" b="true" sz="1800" spc="43">
                  <a:solidFill>
                    <a:srgbClr val="1E1919"/>
                  </a:solidFill>
                  <a:latin typeface="Poppins Medium"/>
                  <a:ea typeface="Poppins Medium"/>
                  <a:cs typeface="Poppins Medium"/>
                  <a:sym typeface="Poppins Medium"/>
                </a:rPr>
                <a:t>STYLE EDGE</a:t>
              </a:r>
            </a:p>
          </p:txBody>
        </p:sp>
      </p:grpSp>
      <p:sp>
        <p:nvSpPr>
          <p:cNvPr name="Freeform 8" id="8"/>
          <p:cNvSpPr/>
          <p:nvPr/>
        </p:nvSpPr>
        <p:spPr>
          <a:xfrm flipH="false" flipV="false" rot="0">
            <a:off x="1755347" y="1028700"/>
            <a:ext cx="521496" cy="548419"/>
          </a:xfrm>
          <a:custGeom>
            <a:avLst/>
            <a:gdLst/>
            <a:ahLst/>
            <a:cxnLst/>
            <a:rect r="r" b="b" t="t" l="l"/>
            <a:pathLst>
              <a:path h="548419" w="521496">
                <a:moveTo>
                  <a:pt x="0" y="0"/>
                </a:moveTo>
                <a:lnTo>
                  <a:pt x="521496" y="0"/>
                </a:lnTo>
                <a:lnTo>
                  <a:pt x="521496" y="548419"/>
                </a:lnTo>
                <a:lnTo>
                  <a:pt x="0" y="548419"/>
                </a:lnTo>
                <a:lnTo>
                  <a:pt x="0" y="0"/>
                </a:lnTo>
                <a:close/>
              </a:path>
            </a:pathLst>
          </a:custGeom>
          <a:blipFill>
            <a:blip r:embed="rId2">
              <a:extLst>
                <a:ext uri="{96DAC541-7B7A-43D3-8B79-37D633B846F1}">
                  <asvg:svgBlip xmlns:asvg="http://schemas.microsoft.com/office/drawing/2016/SVG/main" r:embed="rId3"/>
                </a:ext>
              </a:extLst>
            </a:blip>
            <a:stretch>
              <a:fillRect l="0" t="-138" r="0" b="-138"/>
            </a:stretch>
          </a:blipFill>
        </p:spPr>
      </p:sp>
      <p:grpSp>
        <p:nvGrpSpPr>
          <p:cNvPr name="Group 9" id="9"/>
          <p:cNvGrpSpPr/>
          <p:nvPr/>
        </p:nvGrpSpPr>
        <p:grpSpPr>
          <a:xfrm rot="0">
            <a:off x="1755347" y="3048462"/>
            <a:ext cx="4136970" cy="692607"/>
            <a:chOff x="0" y="0"/>
            <a:chExt cx="5515960" cy="923476"/>
          </a:xfrm>
        </p:grpSpPr>
        <p:sp>
          <p:nvSpPr>
            <p:cNvPr name="Freeform 10" id="10"/>
            <p:cNvSpPr/>
            <p:nvPr/>
          </p:nvSpPr>
          <p:spPr>
            <a:xfrm flipH="false" flipV="false" rot="0">
              <a:off x="0" y="0"/>
              <a:ext cx="5515960" cy="923476"/>
            </a:xfrm>
            <a:custGeom>
              <a:avLst/>
              <a:gdLst/>
              <a:ahLst/>
              <a:cxnLst/>
              <a:rect r="r" b="b" t="t" l="l"/>
              <a:pathLst>
                <a:path h="923476" w="5515960">
                  <a:moveTo>
                    <a:pt x="0" y="0"/>
                  </a:moveTo>
                  <a:lnTo>
                    <a:pt x="5515960" y="0"/>
                  </a:lnTo>
                  <a:lnTo>
                    <a:pt x="5515960" y="923476"/>
                  </a:lnTo>
                  <a:lnTo>
                    <a:pt x="0" y="923476"/>
                  </a:lnTo>
                  <a:close/>
                </a:path>
              </a:pathLst>
            </a:custGeom>
            <a:solidFill>
              <a:srgbClr val="000000">
                <a:alpha val="0"/>
              </a:srgbClr>
            </a:solidFill>
          </p:spPr>
        </p:sp>
        <p:sp>
          <p:nvSpPr>
            <p:cNvPr name="TextBox 11" id="11"/>
            <p:cNvSpPr txBox="true"/>
            <p:nvPr/>
          </p:nvSpPr>
          <p:spPr>
            <a:xfrm>
              <a:off x="0" y="-57150"/>
              <a:ext cx="5515960" cy="980626"/>
            </a:xfrm>
            <a:prstGeom prst="rect">
              <a:avLst/>
            </a:prstGeom>
          </p:spPr>
          <p:txBody>
            <a:bodyPr anchor="t" rtlCol="false" tIns="0" lIns="0" bIns="0" rIns="0"/>
            <a:lstStyle/>
            <a:p>
              <a:pPr algn="l">
                <a:lnSpc>
                  <a:spcPts val="3640"/>
                </a:lnSpc>
              </a:pPr>
              <a:r>
                <a:rPr lang="en-US" sz="2799">
                  <a:solidFill>
                    <a:srgbClr val="7B5A45"/>
                  </a:solidFill>
                  <a:latin typeface="Poppins"/>
                  <a:ea typeface="Poppins"/>
                  <a:cs typeface="Poppins"/>
                  <a:sym typeface="Poppins"/>
                </a:rPr>
                <a:t>How do we get there?</a:t>
              </a:r>
            </a:p>
          </p:txBody>
        </p:sp>
      </p:grpSp>
      <p:grpSp>
        <p:nvGrpSpPr>
          <p:cNvPr name="Group 12" id="12"/>
          <p:cNvGrpSpPr/>
          <p:nvPr/>
        </p:nvGrpSpPr>
        <p:grpSpPr>
          <a:xfrm rot="0">
            <a:off x="17386636" y="403225"/>
            <a:ext cx="348758" cy="435948"/>
            <a:chOff x="0" y="0"/>
            <a:chExt cx="203200" cy="254000"/>
          </a:xfrm>
        </p:grpSpPr>
        <p:sp>
          <p:nvSpPr>
            <p:cNvPr name="Freeform 13" id="13"/>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4" id="14"/>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5317"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8941" t="0" r="-27544" b="0"/>
            </a:stretch>
          </a:blipFill>
        </p:spPr>
      </p:sp>
      <p:grpSp>
        <p:nvGrpSpPr>
          <p:cNvPr name="Group 3" id="3"/>
          <p:cNvGrpSpPr/>
          <p:nvPr/>
        </p:nvGrpSpPr>
        <p:grpSpPr>
          <a:xfrm rot="0">
            <a:off x="9144000" y="5143500"/>
            <a:ext cx="8284495" cy="4061460"/>
            <a:chOff x="0" y="0"/>
            <a:chExt cx="11045993" cy="5415280"/>
          </a:xfrm>
        </p:grpSpPr>
        <p:sp>
          <p:nvSpPr>
            <p:cNvPr name="Freeform 4" id="4"/>
            <p:cNvSpPr/>
            <p:nvPr/>
          </p:nvSpPr>
          <p:spPr>
            <a:xfrm flipH="false" flipV="false" rot="0">
              <a:off x="0" y="0"/>
              <a:ext cx="11045993" cy="5415280"/>
            </a:xfrm>
            <a:custGeom>
              <a:avLst/>
              <a:gdLst/>
              <a:ahLst/>
              <a:cxnLst/>
              <a:rect r="r" b="b" t="t" l="l"/>
              <a:pathLst>
                <a:path h="5415280" w="11045993">
                  <a:moveTo>
                    <a:pt x="0" y="0"/>
                  </a:moveTo>
                  <a:lnTo>
                    <a:pt x="11045993" y="0"/>
                  </a:lnTo>
                  <a:lnTo>
                    <a:pt x="11045993" y="5415280"/>
                  </a:lnTo>
                  <a:lnTo>
                    <a:pt x="0" y="5415280"/>
                  </a:lnTo>
                  <a:close/>
                </a:path>
              </a:pathLst>
            </a:custGeom>
            <a:solidFill>
              <a:srgbClr val="000000">
                <a:alpha val="0"/>
              </a:srgbClr>
            </a:solidFill>
          </p:spPr>
        </p:sp>
        <p:sp>
          <p:nvSpPr>
            <p:cNvPr name="TextBox 5" id="5"/>
            <p:cNvSpPr txBox="true"/>
            <p:nvPr/>
          </p:nvSpPr>
          <p:spPr>
            <a:xfrm>
              <a:off x="0" y="-57150"/>
              <a:ext cx="11045993" cy="54724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Odoo's HR module manages recruitment, payroll, attendance, and performance, automating HR processes for efficient workforce management.</a:t>
              </a:r>
            </a:p>
            <a:p>
              <a:pPr algn="l">
                <a:lnSpc>
                  <a:spcPts val="2940"/>
                </a:lnSpc>
              </a:pPr>
            </a:p>
            <a:p>
              <a:pPr algn="l">
                <a:lnSpc>
                  <a:spcPts val="2940"/>
                </a:lnSpc>
              </a:pPr>
            </a:p>
            <a:p>
              <a:pPr algn="l">
                <a:lnSpc>
                  <a:spcPts val="2940"/>
                </a:lnSpc>
              </a:pPr>
            </a:p>
            <a:p>
              <a:pPr algn="l">
                <a:lnSpc>
                  <a:spcPts val="2940"/>
                </a:lnSpc>
              </a:pPr>
            </a:p>
            <a:p>
              <a:pPr algn="l">
                <a:lnSpc>
                  <a:spcPts val="2940"/>
                </a:lnSpc>
              </a:pPr>
            </a:p>
            <a:p>
              <a:pPr algn="l">
                <a:lnSpc>
                  <a:spcPts val="2940"/>
                </a:lnSpc>
              </a:pPr>
            </a:p>
            <a:p>
              <a:pPr algn="l">
                <a:lnSpc>
                  <a:spcPts val="2940"/>
                </a:lnSpc>
              </a:pPr>
            </a:p>
            <a:p>
              <a:pPr algn="l">
                <a:lnSpc>
                  <a:spcPts val="2940"/>
                </a:lnSpc>
              </a:pPr>
            </a:p>
          </p:txBody>
        </p:sp>
      </p:grpSp>
      <p:grpSp>
        <p:nvGrpSpPr>
          <p:cNvPr name="Group 6" id="6"/>
          <p:cNvGrpSpPr/>
          <p:nvPr/>
        </p:nvGrpSpPr>
        <p:grpSpPr>
          <a:xfrm rot="0">
            <a:off x="9144000" y="2170198"/>
            <a:ext cx="6314179" cy="2723621"/>
            <a:chOff x="0" y="0"/>
            <a:chExt cx="8418905" cy="3631495"/>
          </a:xfrm>
        </p:grpSpPr>
        <p:sp>
          <p:nvSpPr>
            <p:cNvPr name="Freeform 7" id="7"/>
            <p:cNvSpPr/>
            <p:nvPr/>
          </p:nvSpPr>
          <p:spPr>
            <a:xfrm flipH="false" flipV="false" rot="0">
              <a:off x="0" y="0"/>
              <a:ext cx="8418905" cy="3631495"/>
            </a:xfrm>
            <a:custGeom>
              <a:avLst/>
              <a:gdLst/>
              <a:ahLst/>
              <a:cxnLst/>
              <a:rect r="r" b="b" t="t" l="l"/>
              <a:pathLst>
                <a:path h="3631495" w="8418905">
                  <a:moveTo>
                    <a:pt x="0" y="0"/>
                  </a:moveTo>
                  <a:lnTo>
                    <a:pt x="8418905" y="0"/>
                  </a:lnTo>
                  <a:lnTo>
                    <a:pt x="8418905" y="3631495"/>
                  </a:lnTo>
                  <a:lnTo>
                    <a:pt x="0" y="3631495"/>
                  </a:lnTo>
                  <a:close/>
                </a:path>
              </a:pathLst>
            </a:custGeom>
            <a:solidFill>
              <a:srgbClr val="000000">
                <a:alpha val="0"/>
              </a:srgbClr>
            </a:solidFill>
          </p:spPr>
        </p:sp>
        <p:sp>
          <p:nvSpPr>
            <p:cNvPr name="TextBox 8" id="8"/>
            <p:cNvSpPr txBox="true"/>
            <p:nvPr/>
          </p:nvSpPr>
          <p:spPr>
            <a:xfrm>
              <a:off x="0" y="-180975"/>
              <a:ext cx="8418905" cy="3812470"/>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Human Resources (HR)</a:t>
              </a:r>
            </a:p>
          </p:txBody>
        </p:sp>
      </p:grpSp>
      <p:grpSp>
        <p:nvGrpSpPr>
          <p:cNvPr name="Group 9" id="9"/>
          <p:cNvGrpSpPr/>
          <p:nvPr/>
        </p:nvGrpSpPr>
        <p:grpSpPr>
          <a:xfrm rot="0">
            <a:off x="17235014" y="403225"/>
            <a:ext cx="500380" cy="625475"/>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40</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86303"/>
            <a:ext cx="13487773" cy="5314971"/>
            <a:chOff x="0" y="0"/>
            <a:chExt cx="17983697" cy="7086628"/>
          </a:xfrm>
        </p:grpSpPr>
        <p:sp>
          <p:nvSpPr>
            <p:cNvPr name="Freeform 3" id="3"/>
            <p:cNvSpPr/>
            <p:nvPr/>
          </p:nvSpPr>
          <p:spPr>
            <a:xfrm flipH="false" flipV="false" rot="0">
              <a:off x="0" y="0"/>
              <a:ext cx="17983708" cy="7086594"/>
            </a:xfrm>
            <a:custGeom>
              <a:avLst/>
              <a:gdLst/>
              <a:ahLst/>
              <a:cxnLst/>
              <a:rect r="r" b="b" t="t" l="l"/>
              <a:pathLst>
                <a:path h="7086594" w="17983708">
                  <a:moveTo>
                    <a:pt x="0" y="0"/>
                  </a:moveTo>
                  <a:lnTo>
                    <a:pt x="17983708" y="0"/>
                  </a:lnTo>
                  <a:lnTo>
                    <a:pt x="17983708" y="7086594"/>
                  </a:lnTo>
                  <a:lnTo>
                    <a:pt x="0" y="7086594"/>
                  </a:lnTo>
                  <a:lnTo>
                    <a:pt x="0" y="0"/>
                  </a:lnTo>
                  <a:close/>
                </a:path>
              </a:pathLst>
            </a:custGeom>
            <a:blipFill>
              <a:blip r:embed="rId2"/>
              <a:stretch>
                <a:fillRect l="0" t="0" r="0" b="-16576"/>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41</a:t>
              </a:r>
            </a:p>
          </p:txBody>
        </p:sp>
      </p:grpSp>
      <p:grpSp>
        <p:nvGrpSpPr>
          <p:cNvPr name="Group 7" id="7"/>
          <p:cNvGrpSpPr/>
          <p:nvPr/>
        </p:nvGrpSpPr>
        <p:grpSpPr>
          <a:xfrm rot="0">
            <a:off x="2778369" y="1295608"/>
            <a:ext cx="9262714" cy="830461"/>
            <a:chOff x="0" y="0"/>
            <a:chExt cx="12350286" cy="1107281"/>
          </a:xfrm>
        </p:grpSpPr>
        <p:sp>
          <p:nvSpPr>
            <p:cNvPr name="Freeform 8" id="8"/>
            <p:cNvSpPr/>
            <p:nvPr/>
          </p:nvSpPr>
          <p:spPr>
            <a:xfrm flipH="false" flipV="false" rot="0">
              <a:off x="0" y="0"/>
              <a:ext cx="12350286" cy="1107281"/>
            </a:xfrm>
            <a:custGeom>
              <a:avLst/>
              <a:gdLst/>
              <a:ahLst/>
              <a:cxnLst/>
              <a:rect r="r" b="b" t="t" l="l"/>
              <a:pathLst>
                <a:path h="1107281" w="12350286">
                  <a:moveTo>
                    <a:pt x="0" y="0"/>
                  </a:moveTo>
                  <a:lnTo>
                    <a:pt x="12350286" y="0"/>
                  </a:lnTo>
                  <a:lnTo>
                    <a:pt x="12350286" y="1107281"/>
                  </a:lnTo>
                  <a:lnTo>
                    <a:pt x="0" y="1107281"/>
                  </a:lnTo>
                  <a:close/>
                </a:path>
              </a:pathLst>
            </a:custGeom>
            <a:solidFill>
              <a:srgbClr val="000000">
                <a:alpha val="0"/>
              </a:srgbClr>
            </a:solidFill>
          </p:spPr>
        </p:sp>
        <p:sp>
          <p:nvSpPr>
            <p:cNvPr name="TextBox 9" id="9"/>
            <p:cNvSpPr txBox="true"/>
            <p:nvPr/>
          </p:nvSpPr>
          <p:spPr>
            <a:xfrm>
              <a:off x="0" y="-85725"/>
              <a:ext cx="12350286" cy="1193006"/>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Organization Hierarchy</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266865" y="2430205"/>
            <a:ext cx="13754270" cy="5426590"/>
            <a:chOff x="0" y="0"/>
            <a:chExt cx="18802904" cy="7418471"/>
          </a:xfrm>
        </p:grpSpPr>
        <p:sp>
          <p:nvSpPr>
            <p:cNvPr name="Freeform 3" id="3"/>
            <p:cNvSpPr/>
            <p:nvPr/>
          </p:nvSpPr>
          <p:spPr>
            <a:xfrm flipH="false" flipV="false" rot="0">
              <a:off x="0" y="0"/>
              <a:ext cx="18802858" cy="7418518"/>
            </a:xfrm>
            <a:custGeom>
              <a:avLst/>
              <a:gdLst/>
              <a:ahLst/>
              <a:cxnLst/>
              <a:rect r="r" b="b" t="t" l="l"/>
              <a:pathLst>
                <a:path h="7418518" w="18802858">
                  <a:moveTo>
                    <a:pt x="0" y="0"/>
                  </a:moveTo>
                  <a:lnTo>
                    <a:pt x="18802858" y="0"/>
                  </a:lnTo>
                  <a:lnTo>
                    <a:pt x="18802858" y="7418518"/>
                  </a:lnTo>
                  <a:lnTo>
                    <a:pt x="0" y="7418518"/>
                  </a:lnTo>
                  <a:lnTo>
                    <a:pt x="0" y="0"/>
                  </a:lnTo>
                  <a:close/>
                </a:path>
              </a:pathLst>
            </a:custGeom>
            <a:blipFill>
              <a:blip r:embed="rId2"/>
              <a:stretch>
                <a:fillRect l="0" t="0" r="0" b="-17026"/>
              </a:stretch>
            </a:blipFill>
          </p:spPr>
        </p:sp>
      </p:grpSp>
      <p:grpSp>
        <p:nvGrpSpPr>
          <p:cNvPr name="Group 4" id="4"/>
          <p:cNvGrpSpPr/>
          <p:nvPr/>
        </p:nvGrpSpPr>
        <p:grpSpPr>
          <a:xfrm rot="0">
            <a:off x="17340680" y="9543894"/>
            <a:ext cx="394714" cy="495173"/>
            <a:chOff x="0" y="0"/>
            <a:chExt cx="203200" cy="254916"/>
          </a:xfrm>
        </p:grpSpPr>
        <p:sp>
          <p:nvSpPr>
            <p:cNvPr name="Freeform 5" id="5"/>
            <p:cNvSpPr/>
            <p:nvPr/>
          </p:nvSpPr>
          <p:spPr>
            <a:xfrm flipH="false" flipV="false" rot="0">
              <a:off x="0" y="0"/>
              <a:ext cx="203200" cy="254916"/>
            </a:xfrm>
            <a:custGeom>
              <a:avLst/>
              <a:gdLst/>
              <a:ahLst/>
              <a:cxnLst/>
              <a:rect r="r" b="b" t="t" l="l"/>
              <a:pathLst>
                <a:path h="254916" w="203200">
                  <a:moveTo>
                    <a:pt x="0" y="0"/>
                  </a:moveTo>
                  <a:lnTo>
                    <a:pt x="203200" y="0"/>
                  </a:lnTo>
                  <a:lnTo>
                    <a:pt x="203200" y="254916"/>
                  </a:lnTo>
                  <a:lnTo>
                    <a:pt x="0" y="254916"/>
                  </a:lnTo>
                  <a:close/>
                </a:path>
              </a:pathLst>
            </a:custGeom>
            <a:solidFill>
              <a:srgbClr val="000000">
                <a:alpha val="0"/>
              </a:srgbClr>
            </a:solidFill>
          </p:spPr>
        </p:sp>
        <p:sp>
          <p:nvSpPr>
            <p:cNvPr name="TextBox 6" id="6"/>
            <p:cNvSpPr txBox="true"/>
            <p:nvPr/>
          </p:nvSpPr>
          <p:spPr>
            <a:xfrm>
              <a:off x="0" y="-66675"/>
              <a:ext cx="203200" cy="321591"/>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42</a:t>
              </a:r>
            </a:p>
          </p:txBody>
        </p:sp>
      </p:grpSp>
      <p:grpSp>
        <p:nvGrpSpPr>
          <p:cNvPr name="Group 7" id="7"/>
          <p:cNvGrpSpPr/>
          <p:nvPr/>
        </p:nvGrpSpPr>
        <p:grpSpPr>
          <a:xfrm rot="0">
            <a:off x="2778369" y="1295608"/>
            <a:ext cx="9262714" cy="530701"/>
            <a:chOff x="0" y="0"/>
            <a:chExt cx="12350286" cy="707602"/>
          </a:xfrm>
        </p:grpSpPr>
        <p:sp>
          <p:nvSpPr>
            <p:cNvPr name="Freeform 8" id="8"/>
            <p:cNvSpPr/>
            <p:nvPr/>
          </p:nvSpPr>
          <p:spPr>
            <a:xfrm flipH="false" flipV="false" rot="0">
              <a:off x="0" y="0"/>
              <a:ext cx="12350286" cy="707602"/>
            </a:xfrm>
            <a:custGeom>
              <a:avLst/>
              <a:gdLst/>
              <a:ahLst/>
              <a:cxnLst/>
              <a:rect r="r" b="b" t="t" l="l"/>
              <a:pathLst>
                <a:path h="707602" w="12350286">
                  <a:moveTo>
                    <a:pt x="0" y="0"/>
                  </a:moveTo>
                  <a:lnTo>
                    <a:pt x="12350286" y="0"/>
                  </a:lnTo>
                  <a:lnTo>
                    <a:pt x="12350286" y="707602"/>
                  </a:lnTo>
                  <a:lnTo>
                    <a:pt x="0" y="707602"/>
                  </a:lnTo>
                  <a:close/>
                </a:path>
              </a:pathLst>
            </a:custGeom>
            <a:solidFill>
              <a:srgbClr val="000000">
                <a:alpha val="0"/>
              </a:srgbClr>
            </a:solidFill>
          </p:spPr>
        </p:sp>
        <p:sp>
          <p:nvSpPr>
            <p:cNvPr name="TextBox 9" id="9"/>
            <p:cNvSpPr txBox="true"/>
            <p:nvPr/>
          </p:nvSpPr>
          <p:spPr>
            <a:xfrm>
              <a:off x="0" y="-85725"/>
              <a:ext cx="12350286"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Contracts</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173732"/>
            <a:ext cx="14242146" cy="5653218"/>
            <a:chOff x="0" y="0"/>
            <a:chExt cx="18989528" cy="7537624"/>
          </a:xfrm>
        </p:grpSpPr>
        <p:sp>
          <p:nvSpPr>
            <p:cNvPr name="Freeform 3" id="3"/>
            <p:cNvSpPr/>
            <p:nvPr/>
          </p:nvSpPr>
          <p:spPr>
            <a:xfrm flipH="false" flipV="false" rot="0">
              <a:off x="0" y="0"/>
              <a:ext cx="18989548" cy="7537577"/>
            </a:xfrm>
            <a:custGeom>
              <a:avLst/>
              <a:gdLst/>
              <a:ahLst/>
              <a:cxnLst/>
              <a:rect r="r" b="b" t="t" l="l"/>
              <a:pathLst>
                <a:path h="7537577" w="18989548">
                  <a:moveTo>
                    <a:pt x="0" y="0"/>
                  </a:moveTo>
                  <a:lnTo>
                    <a:pt x="18989548" y="0"/>
                  </a:lnTo>
                  <a:lnTo>
                    <a:pt x="18989548" y="7537577"/>
                  </a:lnTo>
                  <a:lnTo>
                    <a:pt x="0" y="7537577"/>
                  </a:lnTo>
                  <a:lnTo>
                    <a:pt x="0" y="0"/>
                  </a:lnTo>
                  <a:close/>
                </a:path>
              </a:pathLst>
            </a:custGeom>
            <a:blipFill>
              <a:blip r:embed="rId2"/>
              <a:stretch>
                <a:fillRect l="0" t="-8160" r="0" b="-8161"/>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46</a:t>
              </a:r>
            </a:p>
          </p:txBody>
        </p:sp>
      </p:grpSp>
      <p:grpSp>
        <p:nvGrpSpPr>
          <p:cNvPr name="Group 7" id="7"/>
          <p:cNvGrpSpPr/>
          <p:nvPr/>
        </p:nvGrpSpPr>
        <p:grpSpPr>
          <a:xfrm rot="0">
            <a:off x="2778369" y="1295608"/>
            <a:ext cx="9262714" cy="878124"/>
            <a:chOff x="0" y="0"/>
            <a:chExt cx="12350286" cy="1170832"/>
          </a:xfrm>
        </p:grpSpPr>
        <p:sp>
          <p:nvSpPr>
            <p:cNvPr name="Freeform 8" id="8"/>
            <p:cNvSpPr/>
            <p:nvPr/>
          </p:nvSpPr>
          <p:spPr>
            <a:xfrm flipH="false" flipV="false" rot="0">
              <a:off x="0" y="0"/>
              <a:ext cx="12350286" cy="1170832"/>
            </a:xfrm>
            <a:custGeom>
              <a:avLst/>
              <a:gdLst/>
              <a:ahLst/>
              <a:cxnLst/>
              <a:rect r="r" b="b" t="t" l="l"/>
              <a:pathLst>
                <a:path h="1170832" w="12350286">
                  <a:moveTo>
                    <a:pt x="0" y="0"/>
                  </a:moveTo>
                  <a:lnTo>
                    <a:pt x="12350286" y="0"/>
                  </a:lnTo>
                  <a:lnTo>
                    <a:pt x="12350286" y="1170832"/>
                  </a:lnTo>
                  <a:lnTo>
                    <a:pt x="0" y="1170832"/>
                  </a:lnTo>
                  <a:close/>
                </a:path>
              </a:pathLst>
            </a:custGeom>
            <a:solidFill>
              <a:srgbClr val="000000">
                <a:alpha val="0"/>
              </a:srgbClr>
            </a:solidFill>
          </p:spPr>
        </p:sp>
        <p:sp>
          <p:nvSpPr>
            <p:cNvPr name="TextBox 9" id="9"/>
            <p:cNvSpPr txBox="true"/>
            <p:nvPr/>
          </p:nvSpPr>
          <p:spPr>
            <a:xfrm>
              <a:off x="0" y="-85725"/>
              <a:ext cx="12350286" cy="125655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Payslips</a:t>
              </a: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5317"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8941" t="0" r="-27544" b="0"/>
            </a:stretch>
          </a:blipFill>
        </p:spPr>
      </p:sp>
      <p:grpSp>
        <p:nvGrpSpPr>
          <p:cNvPr name="Group 3" id="3"/>
          <p:cNvGrpSpPr/>
          <p:nvPr/>
        </p:nvGrpSpPr>
        <p:grpSpPr>
          <a:xfrm rot="0">
            <a:off x="9144000" y="6311265"/>
            <a:ext cx="6866003" cy="2947035"/>
            <a:chOff x="0" y="0"/>
            <a:chExt cx="9154671" cy="3929380"/>
          </a:xfrm>
        </p:grpSpPr>
        <p:sp>
          <p:nvSpPr>
            <p:cNvPr name="Freeform 4" id="4"/>
            <p:cNvSpPr/>
            <p:nvPr/>
          </p:nvSpPr>
          <p:spPr>
            <a:xfrm flipH="false" flipV="false" rot="0">
              <a:off x="0" y="0"/>
              <a:ext cx="9154671" cy="3929380"/>
            </a:xfrm>
            <a:custGeom>
              <a:avLst/>
              <a:gdLst/>
              <a:ahLst/>
              <a:cxnLst/>
              <a:rect r="r" b="b" t="t" l="l"/>
              <a:pathLst>
                <a:path h="3929380" w="9154671">
                  <a:moveTo>
                    <a:pt x="0" y="0"/>
                  </a:moveTo>
                  <a:lnTo>
                    <a:pt x="9154671" y="0"/>
                  </a:lnTo>
                  <a:lnTo>
                    <a:pt x="9154671" y="3929380"/>
                  </a:lnTo>
                  <a:lnTo>
                    <a:pt x="0" y="3929380"/>
                  </a:lnTo>
                  <a:close/>
                </a:path>
              </a:pathLst>
            </a:custGeom>
            <a:solidFill>
              <a:srgbClr val="000000">
                <a:alpha val="0"/>
              </a:srgbClr>
            </a:solidFill>
          </p:spPr>
        </p:sp>
        <p:sp>
          <p:nvSpPr>
            <p:cNvPr name="TextBox 5" id="5"/>
            <p:cNvSpPr txBox="true"/>
            <p:nvPr/>
          </p:nvSpPr>
          <p:spPr>
            <a:xfrm>
              <a:off x="0" y="-57150"/>
              <a:ext cx="9154671" cy="39865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Odoo's Accounting module manages invoicing, payments, taxes, and reporting, integrating with other modules for seamless financial management.</a:t>
              </a:r>
            </a:p>
            <a:p>
              <a:pPr algn="l">
                <a:lnSpc>
                  <a:spcPts val="2940"/>
                </a:lnSpc>
              </a:pPr>
            </a:p>
            <a:p>
              <a:pPr algn="l">
                <a:lnSpc>
                  <a:spcPts val="2940"/>
                </a:lnSpc>
              </a:pPr>
            </a:p>
            <a:p>
              <a:pPr algn="l">
                <a:lnSpc>
                  <a:spcPts val="2940"/>
                </a:lnSpc>
              </a:pPr>
            </a:p>
            <a:p>
              <a:pPr algn="l">
                <a:lnSpc>
                  <a:spcPts val="2940"/>
                </a:lnSpc>
              </a:pPr>
            </a:p>
            <a:p>
              <a:pPr algn="l">
                <a:lnSpc>
                  <a:spcPts val="2940"/>
                </a:lnSpc>
              </a:pPr>
            </a:p>
          </p:txBody>
        </p:sp>
      </p:grpSp>
      <p:grpSp>
        <p:nvGrpSpPr>
          <p:cNvPr name="Group 6" id="6"/>
          <p:cNvGrpSpPr/>
          <p:nvPr/>
        </p:nvGrpSpPr>
        <p:grpSpPr>
          <a:xfrm rot="0">
            <a:off x="9144000" y="4557420"/>
            <a:ext cx="5233050" cy="1590146"/>
            <a:chOff x="0" y="0"/>
            <a:chExt cx="6977400" cy="2120195"/>
          </a:xfrm>
        </p:grpSpPr>
        <p:sp>
          <p:nvSpPr>
            <p:cNvPr name="Freeform 7" id="7"/>
            <p:cNvSpPr/>
            <p:nvPr/>
          </p:nvSpPr>
          <p:spPr>
            <a:xfrm flipH="false" flipV="false" rot="0">
              <a:off x="0" y="0"/>
              <a:ext cx="6977400" cy="2120195"/>
            </a:xfrm>
            <a:custGeom>
              <a:avLst/>
              <a:gdLst/>
              <a:ahLst/>
              <a:cxnLst/>
              <a:rect r="r" b="b" t="t" l="l"/>
              <a:pathLst>
                <a:path h="2120195" w="6977400">
                  <a:moveTo>
                    <a:pt x="0" y="0"/>
                  </a:moveTo>
                  <a:lnTo>
                    <a:pt x="6977400" y="0"/>
                  </a:lnTo>
                  <a:lnTo>
                    <a:pt x="6977400" y="2120195"/>
                  </a:lnTo>
                  <a:lnTo>
                    <a:pt x="0" y="2120195"/>
                  </a:lnTo>
                  <a:close/>
                </a:path>
              </a:pathLst>
            </a:custGeom>
            <a:solidFill>
              <a:srgbClr val="000000">
                <a:alpha val="0"/>
              </a:srgbClr>
            </a:solidFill>
          </p:spPr>
        </p:sp>
        <p:sp>
          <p:nvSpPr>
            <p:cNvPr name="TextBox 8" id="8"/>
            <p:cNvSpPr txBox="true"/>
            <p:nvPr/>
          </p:nvSpPr>
          <p:spPr>
            <a:xfrm>
              <a:off x="0" y="-180975"/>
              <a:ext cx="6977400" cy="2301170"/>
            </a:xfrm>
            <a:prstGeom prst="rect">
              <a:avLst/>
            </a:prstGeom>
          </p:spPr>
          <p:txBody>
            <a:bodyPr anchor="t" rtlCol="false" tIns="0" lIns="0" bIns="0" rIns="0"/>
            <a:lstStyle/>
            <a:p>
              <a:pPr algn="l">
                <a:lnSpc>
                  <a:spcPts val="8958"/>
                </a:lnSpc>
              </a:pPr>
              <a:r>
                <a:rPr lang="en-US" b="true" sz="6398" spc="-190">
                  <a:solidFill>
                    <a:srgbClr val="7B5A45"/>
                  </a:solidFill>
                  <a:latin typeface="Poppins Bold"/>
                  <a:ea typeface="Poppins Bold"/>
                  <a:cs typeface="Poppins Bold"/>
                  <a:sym typeface="Poppins Bold"/>
                </a:rPr>
                <a:t>Accounting</a:t>
              </a:r>
            </a:p>
          </p:txBody>
        </p:sp>
      </p:grpSp>
      <p:grpSp>
        <p:nvGrpSpPr>
          <p:cNvPr name="Group 9" id="9"/>
          <p:cNvGrpSpPr/>
          <p:nvPr/>
        </p:nvGrpSpPr>
        <p:grpSpPr>
          <a:xfrm rot="0">
            <a:off x="17259300" y="403225"/>
            <a:ext cx="476094" cy="595118"/>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44</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13305"/>
            <a:ext cx="13317696" cy="5660391"/>
            <a:chOff x="0" y="0"/>
            <a:chExt cx="18206284" cy="7738176"/>
          </a:xfrm>
        </p:grpSpPr>
        <p:sp>
          <p:nvSpPr>
            <p:cNvPr name="Freeform 3" id="3"/>
            <p:cNvSpPr/>
            <p:nvPr/>
          </p:nvSpPr>
          <p:spPr>
            <a:xfrm flipH="false" flipV="false" rot="0">
              <a:off x="0" y="0"/>
              <a:ext cx="18206337" cy="7738237"/>
            </a:xfrm>
            <a:custGeom>
              <a:avLst/>
              <a:gdLst/>
              <a:ahLst/>
              <a:cxnLst/>
              <a:rect r="r" b="b" t="t" l="l"/>
              <a:pathLst>
                <a:path h="7738237" w="18206337">
                  <a:moveTo>
                    <a:pt x="0" y="0"/>
                  </a:moveTo>
                  <a:lnTo>
                    <a:pt x="18206337" y="0"/>
                  </a:lnTo>
                  <a:lnTo>
                    <a:pt x="18206337" y="7738237"/>
                  </a:lnTo>
                  <a:lnTo>
                    <a:pt x="0" y="7738237"/>
                  </a:lnTo>
                  <a:lnTo>
                    <a:pt x="0" y="0"/>
                  </a:lnTo>
                  <a:close/>
                </a:path>
              </a:pathLst>
            </a:custGeom>
            <a:blipFill>
              <a:blip r:embed="rId2"/>
              <a:stretch>
                <a:fillRect l="0" t="-16716" r="0" b="-30332"/>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45</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Localization</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407978"/>
            <a:ext cx="14319991" cy="5942989"/>
            <a:chOff x="0" y="0"/>
            <a:chExt cx="19093321" cy="7923985"/>
          </a:xfrm>
        </p:grpSpPr>
        <p:sp>
          <p:nvSpPr>
            <p:cNvPr name="Freeform 3" id="3"/>
            <p:cNvSpPr/>
            <p:nvPr/>
          </p:nvSpPr>
          <p:spPr>
            <a:xfrm flipH="false" flipV="false" rot="0">
              <a:off x="0" y="0"/>
              <a:ext cx="19093307" cy="7924027"/>
            </a:xfrm>
            <a:custGeom>
              <a:avLst/>
              <a:gdLst/>
              <a:ahLst/>
              <a:cxnLst/>
              <a:rect r="r" b="b" t="t" l="l"/>
              <a:pathLst>
                <a:path h="7924027" w="19093307">
                  <a:moveTo>
                    <a:pt x="0" y="0"/>
                  </a:moveTo>
                  <a:lnTo>
                    <a:pt x="19093307" y="0"/>
                  </a:lnTo>
                  <a:lnTo>
                    <a:pt x="19093307" y="7924027"/>
                  </a:lnTo>
                  <a:lnTo>
                    <a:pt x="0" y="7924027"/>
                  </a:lnTo>
                  <a:lnTo>
                    <a:pt x="0" y="0"/>
                  </a:lnTo>
                  <a:close/>
                </a:path>
              </a:pathLst>
            </a:custGeom>
            <a:blipFill>
              <a:blip r:embed="rId2"/>
              <a:stretch>
                <a:fillRect l="0" t="-17768" r="0" b="-17768"/>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46</a:t>
              </a:r>
            </a:p>
          </p:txBody>
        </p:sp>
      </p:grpSp>
      <p:grpSp>
        <p:nvGrpSpPr>
          <p:cNvPr name="Group 7" id="7"/>
          <p:cNvGrpSpPr/>
          <p:nvPr/>
        </p:nvGrpSpPr>
        <p:grpSpPr>
          <a:xfrm rot="0">
            <a:off x="2778369" y="1295608"/>
            <a:ext cx="9262714" cy="961663"/>
            <a:chOff x="0" y="0"/>
            <a:chExt cx="12350286" cy="1282217"/>
          </a:xfrm>
        </p:grpSpPr>
        <p:sp>
          <p:nvSpPr>
            <p:cNvPr name="Freeform 8" id="8"/>
            <p:cNvSpPr/>
            <p:nvPr/>
          </p:nvSpPr>
          <p:spPr>
            <a:xfrm flipH="false" flipV="false" rot="0">
              <a:off x="0" y="0"/>
              <a:ext cx="12350286" cy="1282217"/>
            </a:xfrm>
            <a:custGeom>
              <a:avLst/>
              <a:gdLst/>
              <a:ahLst/>
              <a:cxnLst/>
              <a:rect r="r" b="b" t="t" l="l"/>
              <a:pathLst>
                <a:path h="1282217" w="12350286">
                  <a:moveTo>
                    <a:pt x="0" y="0"/>
                  </a:moveTo>
                  <a:lnTo>
                    <a:pt x="12350286" y="0"/>
                  </a:lnTo>
                  <a:lnTo>
                    <a:pt x="12350286" y="1282217"/>
                  </a:lnTo>
                  <a:lnTo>
                    <a:pt x="0" y="1282217"/>
                  </a:lnTo>
                  <a:close/>
                </a:path>
              </a:pathLst>
            </a:custGeom>
            <a:solidFill>
              <a:srgbClr val="000000">
                <a:alpha val="0"/>
              </a:srgbClr>
            </a:solidFill>
          </p:spPr>
        </p:sp>
        <p:sp>
          <p:nvSpPr>
            <p:cNvPr name="TextBox 9" id="9"/>
            <p:cNvSpPr txBox="true"/>
            <p:nvPr/>
          </p:nvSpPr>
          <p:spPr>
            <a:xfrm>
              <a:off x="0" y="-85725"/>
              <a:ext cx="12350286" cy="1367942"/>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Vendor billing Entry</a:t>
              </a: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79387"/>
            <a:ext cx="13958663" cy="5338078"/>
            <a:chOff x="0" y="0"/>
            <a:chExt cx="18611551" cy="7117438"/>
          </a:xfrm>
        </p:grpSpPr>
        <p:sp>
          <p:nvSpPr>
            <p:cNvPr name="Freeform 3" id="3"/>
            <p:cNvSpPr/>
            <p:nvPr/>
          </p:nvSpPr>
          <p:spPr>
            <a:xfrm flipH="false" flipV="false" rot="0">
              <a:off x="0" y="0"/>
              <a:ext cx="18611596" cy="7117488"/>
            </a:xfrm>
            <a:custGeom>
              <a:avLst/>
              <a:gdLst/>
              <a:ahLst/>
              <a:cxnLst/>
              <a:rect r="r" b="b" t="t" l="l"/>
              <a:pathLst>
                <a:path h="7117488" w="18611596">
                  <a:moveTo>
                    <a:pt x="0" y="0"/>
                  </a:moveTo>
                  <a:lnTo>
                    <a:pt x="18611596" y="0"/>
                  </a:lnTo>
                  <a:lnTo>
                    <a:pt x="18611596" y="7117488"/>
                  </a:lnTo>
                  <a:lnTo>
                    <a:pt x="0" y="7117488"/>
                  </a:lnTo>
                  <a:lnTo>
                    <a:pt x="0" y="0"/>
                  </a:lnTo>
                  <a:close/>
                </a:path>
              </a:pathLst>
            </a:custGeom>
            <a:blipFill>
              <a:blip r:embed="rId2"/>
              <a:stretch>
                <a:fillRect l="0" t="-802" r="0" b="-18094"/>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47</a:t>
              </a:r>
            </a:p>
          </p:txBody>
        </p:sp>
      </p:grpSp>
      <p:grpSp>
        <p:nvGrpSpPr>
          <p:cNvPr name="Group 7" id="7"/>
          <p:cNvGrpSpPr/>
          <p:nvPr/>
        </p:nvGrpSpPr>
        <p:grpSpPr>
          <a:xfrm rot="0">
            <a:off x="2778369" y="1295608"/>
            <a:ext cx="9262714" cy="1262127"/>
            <a:chOff x="0" y="0"/>
            <a:chExt cx="12350286" cy="1682836"/>
          </a:xfrm>
        </p:grpSpPr>
        <p:sp>
          <p:nvSpPr>
            <p:cNvPr name="Freeform 8" id="8"/>
            <p:cNvSpPr/>
            <p:nvPr/>
          </p:nvSpPr>
          <p:spPr>
            <a:xfrm flipH="false" flipV="false" rot="0">
              <a:off x="0" y="0"/>
              <a:ext cx="12350286" cy="1682836"/>
            </a:xfrm>
            <a:custGeom>
              <a:avLst/>
              <a:gdLst/>
              <a:ahLst/>
              <a:cxnLst/>
              <a:rect r="r" b="b" t="t" l="l"/>
              <a:pathLst>
                <a:path h="1682836" w="12350286">
                  <a:moveTo>
                    <a:pt x="0" y="0"/>
                  </a:moveTo>
                  <a:lnTo>
                    <a:pt x="12350286" y="0"/>
                  </a:lnTo>
                  <a:lnTo>
                    <a:pt x="12350286" y="1682836"/>
                  </a:lnTo>
                  <a:lnTo>
                    <a:pt x="0" y="1682836"/>
                  </a:lnTo>
                  <a:close/>
                </a:path>
              </a:pathLst>
            </a:custGeom>
            <a:solidFill>
              <a:srgbClr val="000000">
                <a:alpha val="0"/>
              </a:srgbClr>
            </a:solidFill>
          </p:spPr>
        </p:sp>
        <p:sp>
          <p:nvSpPr>
            <p:cNvPr name="TextBox 9" id="9"/>
            <p:cNvSpPr txBox="true"/>
            <p:nvPr/>
          </p:nvSpPr>
          <p:spPr>
            <a:xfrm>
              <a:off x="0" y="-85725"/>
              <a:ext cx="12350286" cy="1768561"/>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Inventorey Valuation Entry</a:t>
              </a: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667305"/>
            <a:ext cx="15048199" cy="4952391"/>
            <a:chOff x="0" y="0"/>
            <a:chExt cx="20064265" cy="6603188"/>
          </a:xfrm>
        </p:grpSpPr>
        <p:sp>
          <p:nvSpPr>
            <p:cNvPr name="Freeform 3" id="3"/>
            <p:cNvSpPr/>
            <p:nvPr/>
          </p:nvSpPr>
          <p:spPr>
            <a:xfrm flipH="false" flipV="false" rot="0">
              <a:off x="0" y="0"/>
              <a:ext cx="20064222" cy="6603238"/>
            </a:xfrm>
            <a:custGeom>
              <a:avLst/>
              <a:gdLst/>
              <a:ahLst/>
              <a:cxnLst/>
              <a:rect r="r" b="b" t="t" l="l"/>
              <a:pathLst>
                <a:path h="6603238" w="20064222">
                  <a:moveTo>
                    <a:pt x="0" y="0"/>
                  </a:moveTo>
                  <a:lnTo>
                    <a:pt x="20064222" y="0"/>
                  </a:lnTo>
                  <a:lnTo>
                    <a:pt x="20064222" y="6603238"/>
                  </a:lnTo>
                  <a:lnTo>
                    <a:pt x="0" y="6603238"/>
                  </a:lnTo>
                  <a:lnTo>
                    <a:pt x="0" y="0"/>
                  </a:lnTo>
                  <a:close/>
                </a:path>
              </a:pathLst>
            </a:custGeom>
            <a:blipFill>
              <a:blip r:embed="rId2"/>
              <a:stretch>
                <a:fillRect l="0" t="-35459" r="0" b="-35458"/>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48</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Manufactring Process Entry</a:t>
              </a:r>
            </a:p>
          </p:txBody>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7259300" y="9543894"/>
            <a:ext cx="476094" cy="595117"/>
            <a:chOff x="0" y="0"/>
            <a:chExt cx="203200" cy="254000"/>
          </a:xfrm>
        </p:grpSpPr>
        <p:sp>
          <p:nvSpPr>
            <p:cNvPr name="Freeform 3" id="3"/>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4" id="4"/>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49</a:t>
              </a:r>
            </a:p>
          </p:txBody>
        </p:sp>
      </p:grpSp>
      <p:grpSp>
        <p:nvGrpSpPr>
          <p:cNvPr name="Group 5" id="5"/>
          <p:cNvGrpSpPr/>
          <p:nvPr/>
        </p:nvGrpSpPr>
        <p:grpSpPr>
          <a:xfrm rot="0">
            <a:off x="2778369" y="1295608"/>
            <a:ext cx="9262714" cy="790372"/>
            <a:chOff x="0" y="0"/>
            <a:chExt cx="12350286" cy="1053829"/>
          </a:xfrm>
        </p:grpSpPr>
        <p:sp>
          <p:nvSpPr>
            <p:cNvPr name="Freeform 6" id="6"/>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7" id="7"/>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Finished Product Valuation</a:t>
              </a:r>
              <a:r>
                <a:rPr lang="en-US" b="true" sz="3200" spc="-96">
                  <a:solidFill>
                    <a:srgbClr val="7B5A45"/>
                  </a:solidFill>
                  <a:latin typeface="Poppins Bold"/>
                  <a:ea typeface="Poppins Bold"/>
                  <a:cs typeface="Poppins Bold"/>
                  <a:sym typeface="Poppins Bold"/>
                </a:rPr>
                <a:t> Entry</a:t>
              </a:r>
            </a:p>
          </p:txBody>
        </p:sp>
      </p:grpSp>
      <p:sp>
        <p:nvSpPr>
          <p:cNvPr name="Freeform 8" id="8"/>
          <p:cNvSpPr/>
          <p:nvPr/>
        </p:nvSpPr>
        <p:spPr>
          <a:xfrm flipH="false" flipV="false" rot="0">
            <a:off x="2778369" y="2335870"/>
            <a:ext cx="15360137" cy="6922430"/>
          </a:xfrm>
          <a:custGeom>
            <a:avLst/>
            <a:gdLst/>
            <a:ahLst/>
            <a:cxnLst/>
            <a:rect r="r" b="b" t="t" l="l"/>
            <a:pathLst>
              <a:path h="6922430" w="15360137">
                <a:moveTo>
                  <a:pt x="0" y="0"/>
                </a:moveTo>
                <a:lnTo>
                  <a:pt x="15360137" y="0"/>
                </a:lnTo>
                <a:lnTo>
                  <a:pt x="15360137" y="6922430"/>
                </a:lnTo>
                <a:lnTo>
                  <a:pt x="0" y="6922430"/>
                </a:lnTo>
                <a:lnTo>
                  <a:pt x="0" y="0"/>
                </a:lnTo>
                <a:close/>
              </a:path>
            </a:pathLst>
          </a:custGeom>
          <a:blipFill>
            <a:blip r:embed="rId2"/>
            <a:stretch>
              <a:fillRect l="0" t="0" r="0" b="-24812"/>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019175"/>
            <a:ext cx="16230600" cy="1707257"/>
            <a:chOff x="0" y="0"/>
            <a:chExt cx="21640800" cy="2276343"/>
          </a:xfrm>
        </p:grpSpPr>
        <p:sp>
          <p:nvSpPr>
            <p:cNvPr name="Freeform 3" id="3"/>
            <p:cNvSpPr/>
            <p:nvPr/>
          </p:nvSpPr>
          <p:spPr>
            <a:xfrm flipH="false" flipV="false" rot="0">
              <a:off x="0" y="0"/>
              <a:ext cx="21640800" cy="2276343"/>
            </a:xfrm>
            <a:custGeom>
              <a:avLst/>
              <a:gdLst/>
              <a:ahLst/>
              <a:cxnLst/>
              <a:rect r="r" b="b" t="t" l="l"/>
              <a:pathLst>
                <a:path h="2276343" w="21640800">
                  <a:moveTo>
                    <a:pt x="0" y="0"/>
                  </a:moveTo>
                  <a:lnTo>
                    <a:pt x="21640800" y="0"/>
                  </a:lnTo>
                  <a:lnTo>
                    <a:pt x="21640800" y="2276343"/>
                  </a:lnTo>
                  <a:lnTo>
                    <a:pt x="0" y="2276343"/>
                  </a:lnTo>
                  <a:close/>
                </a:path>
              </a:pathLst>
            </a:custGeom>
            <a:solidFill>
              <a:srgbClr val="000000">
                <a:alpha val="0"/>
              </a:srgbClr>
            </a:solidFill>
          </p:spPr>
        </p:sp>
        <p:sp>
          <p:nvSpPr>
            <p:cNvPr name="TextBox 4" id="4"/>
            <p:cNvSpPr txBox="true"/>
            <p:nvPr/>
          </p:nvSpPr>
          <p:spPr>
            <a:xfrm>
              <a:off x="0" y="-9525"/>
              <a:ext cx="21640800" cy="2285868"/>
            </a:xfrm>
            <a:prstGeom prst="rect">
              <a:avLst/>
            </a:prstGeom>
          </p:spPr>
          <p:txBody>
            <a:bodyPr anchor="t" rtlCol="false" tIns="0" lIns="0" bIns="0" rIns="0"/>
            <a:lstStyle/>
            <a:p>
              <a:pPr algn="l">
                <a:lnSpc>
                  <a:spcPts val="10800"/>
                </a:lnSpc>
              </a:pPr>
              <a:r>
                <a:rPr lang="en-US" sz="9000" b="true">
                  <a:solidFill>
                    <a:srgbClr val="69522F"/>
                  </a:solidFill>
                  <a:latin typeface="Aileron Bold"/>
                  <a:ea typeface="Aileron Bold"/>
                  <a:cs typeface="Aileron Bold"/>
                  <a:sym typeface="Aileron Bold"/>
                </a:rPr>
                <a:t>Business Requirements</a:t>
              </a:r>
            </a:p>
          </p:txBody>
        </p:sp>
      </p:grpSp>
      <p:grpSp>
        <p:nvGrpSpPr>
          <p:cNvPr name="Group 5" id="5"/>
          <p:cNvGrpSpPr/>
          <p:nvPr/>
        </p:nvGrpSpPr>
        <p:grpSpPr>
          <a:xfrm rot="0">
            <a:off x="1028700" y="4504172"/>
            <a:ext cx="2260081" cy="1314450"/>
            <a:chOff x="0" y="0"/>
            <a:chExt cx="3013441" cy="1752600"/>
          </a:xfrm>
        </p:grpSpPr>
        <p:sp>
          <p:nvSpPr>
            <p:cNvPr name="Freeform 6" id="6"/>
            <p:cNvSpPr/>
            <p:nvPr/>
          </p:nvSpPr>
          <p:spPr>
            <a:xfrm flipH="false" flipV="false" rot="0">
              <a:off x="0" y="0"/>
              <a:ext cx="3013441" cy="1752600"/>
            </a:xfrm>
            <a:custGeom>
              <a:avLst/>
              <a:gdLst/>
              <a:ahLst/>
              <a:cxnLst/>
              <a:rect r="r" b="b" t="t" l="l"/>
              <a:pathLst>
                <a:path h="1752600" w="3013441">
                  <a:moveTo>
                    <a:pt x="0" y="0"/>
                  </a:moveTo>
                  <a:lnTo>
                    <a:pt x="3013441" y="0"/>
                  </a:lnTo>
                  <a:lnTo>
                    <a:pt x="3013441" y="1752600"/>
                  </a:lnTo>
                  <a:lnTo>
                    <a:pt x="0" y="1752600"/>
                  </a:lnTo>
                  <a:close/>
                </a:path>
              </a:pathLst>
            </a:custGeom>
            <a:solidFill>
              <a:srgbClr val="000000">
                <a:alpha val="0"/>
              </a:srgbClr>
            </a:solidFill>
          </p:spPr>
        </p:sp>
        <p:sp>
          <p:nvSpPr>
            <p:cNvPr name="TextBox 7" id="7"/>
            <p:cNvSpPr txBox="true"/>
            <p:nvPr/>
          </p:nvSpPr>
          <p:spPr>
            <a:xfrm>
              <a:off x="0" y="0"/>
              <a:ext cx="3013441" cy="1752600"/>
            </a:xfrm>
            <a:prstGeom prst="rect">
              <a:avLst/>
            </a:prstGeom>
          </p:spPr>
          <p:txBody>
            <a:bodyPr anchor="t" rtlCol="false" tIns="0" lIns="0" bIns="0" rIns="0"/>
            <a:lstStyle/>
            <a:p>
              <a:pPr algn="l">
                <a:lnSpc>
                  <a:spcPts val="3480"/>
                </a:lnSpc>
              </a:pPr>
              <a:r>
                <a:rPr lang="en-US" sz="2900">
                  <a:solidFill>
                    <a:srgbClr val="7B5A45"/>
                  </a:solidFill>
                  <a:latin typeface="Aileron"/>
                  <a:ea typeface="Aileron"/>
                  <a:cs typeface="Aileron"/>
                  <a:sym typeface="Aileron"/>
                </a:rPr>
                <a:t>Real-Time Inventory Tracking</a:t>
              </a:r>
            </a:p>
          </p:txBody>
        </p:sp>
      </p:grpSp>
      <p:grpSp>
        <p:nvGrpSpPr>
          <p:cNvPr name="Group 8" id="8"/>
          <p:cNvGrpSpPr/>
          <p:nvPr/>
        </p:nvGrpSpPr>
        <p:grpSpPr>
          <a:xfrm rot="0">
            <a:off x="1028700" y="3609394"/>
            <a:ext cx="2260081" cy="531019"/>
            <a:chOff x="0" y="0"/>
            <a:chExt cx="3013441" cy="708025"/>
          </a:xfrm>
        </p:grpSpPr>
        <p:sp>
          <p:nvSpPr>
            <p:cNvPr name="Freeform 9" id="9"/>
            <p:cNvSpPr/>
            <p:nvPr/>
          </p:nvSpPr>
          <p:spPr>
            <a:xfrm flipH="false" flipV="false" rot="0">
              <a:off x="0" y="0"/>
              <a:ext cx="3013441" cy="708025"/>
            </a:xfrm>
            <a:custGeom>
              <a:avLst/>
              <a:gdLst/>
              <a:ahLst/>
              <a:cxnLst/>
              <a:rect r="r" b="b" t="t" l="l"/>
              <a:pathLst>
                <a:path h="708025" w="3013441">
                  <a:moveTo>
                    <a:pt x="0" y="0"/>
                  </a:moveTo>
                  <a:lnTo>
                    <a:pt x="3013441" y="0"/>
                  </a:lnTo>
                  <a:lnTo>
                    <a:pt x="3013441" y="708025"/>
                  </a:lnTo>
                  <a:lnTo>
                    <a:pt x="0" y="708025"/>
                  </a:lnTo>
                  <a:close/>
                </a:path>
              </a:pathLst>
            </a:custGeom>
            <a:solidFill>
              <a:srgbClr val="000000">
                <a:alpha val="0"/>
              </a:srgbClr>
            </a:solidFill>
          </p:spPr>
        </p:sp>
        <p:sp>
          <p:nvSpPr>
            <p:cNvPr name="TextBox 10" id="10"/>
            <p:cNvSpPr txBox="true"/>
            <p:nvPr/>
          </p:nvSpPr>
          <p:spPr>
            <a:xfrm>
              <a:off x="0" y="-9525"/>
              <a:ext cx="3013441" cy="717550"/>
            </a:xfrm>
            <a:prstGeom prst="rect">
              <a:avLst/>
            </a:prstGeom>
          </p:spPr>
          <p:txBody>
            <a:bodyPr anchor="t" rtlCol="false" tIns="0" lIns="0" bIns="0" rIns="0"/>
            <a:lstStyle/>
            <a:p>
              <a:pPr algn="l">
                <a:lnSpc>
                  <a:spcPts val="4200"/>
                </a:lnSpc>
              </a:pPr>
              <a:r>
                <a:rPr lang="en-US" sz="3500" b="true">
                  <a:solidFill>
                    <a:srgbClr val="7B5A45"/>
                  </a:solidFill>
                  <a:latin typeface="Aileron Heavy"/>
                  <a:ea typeface="Aileron Heavy"/>
                  <a:cs typeface="Aileron Heavy"/>
                  <a:sym typeface="Aileron Heavy"/>
                </a:rPr>
                <a:t>1</a:t>
              </a:r>
            </a:p>
          </p:txBody>
        </p:sp>
      </p:grpSp>
      <p:grpSp>
        <p:nvGrpSpPr>
          <p:cNvPr name="Group 11" id="11"/>
          <p:cNvGrpSpPr/>
          <p:nvPr/>
        </p:nvGrpSpPr>
        <p:grpSpPr>
          <a:xfrm rot="0">
            <a:off x="1028700" y="6058694"/>
            <a:ext cx="2260081" cy="2084070"/>
            <a:chOff x="0" y="0"/>
            <a:chExt cx="3013441" cy="2778760"/>
          </a:xfrm>
        </p:grpSpPr>
        <p:sp>
          <p:nvSpPr>
            <p:cNvPr name="Freeform 12" id="12"/>
            <p:cNvSpPr/>
            <p:nvPr/>
          </p:nvSpPr>
          <p:spPr>
            <a:xfrm flipH="false" flipV="false" rot="0">
              <a:off x="0" y="0"/>
              <a:ext cx="3013441" cy="2778760"/>
            </a:xfrm>
            <a:custGeom>
              <a:avLst/>
              <a:gdLst/>
              <a:ahLst/>
              <a:cxnLst/>
              <a:rect r="r" b="b" t="t" l="l"/>
              <a:pathLst>
                <a:path h="2778760" w="3013441">
                  <a:moveTo>
                    <a:pt x="0" y="0"/>
                  </a:moveTo>
                  <a:lnTo>
                    <a:pt x="3013441" y="0"/>
                  </a:lnTo>
                  <a:lnTo>
                    <a:pt x="3013441" y="2778760"/>
                  </a:lnTo>
                  <a:lnTo>
                    <a:pt x="0" y="2778760"/>
                  </a:lnTo>
                  <a:close/>
                </a:path>
              </a:pathLst>
            </a:custGeom>
            <a:solidFill>
              <a:srgbClr val="000000">
                <a:alpha val="0"/>
              </a:srgbClr>
            </a:solidFill>
          </p:spPr>
        </p:sp>
        <p:sp>
          <p:nvSpPr>
            <p:cNvPr name="TextBox 13" id="13"/>
            <p:cNvSpPr txBox="true"/>
            <p:nvPr/>
          </p:nvSpPr>
          <p:spPr>
            <a:xfrm>
              <a:off x="0" y="-28575"/>
              <a:ext cx="3013441" cy="2807335"/>
            </a:xfrm>
            <a:prstGeom prst="rect">
              <a:avLst/>
            </a:prstGeom>
          </p:spPr>
          <p:txBody>
            <a:bodyPr anchor="t" rtlCol="false" tIns="0" lIns="0" bIns="0" rIns="0"/>
            <a:lstStyle/>
            <a:p>
              <a:pPr algn="l">
                <a:lnSpc>
                  <a:spcPts val="2730"/>
                </a:lnSpc>
              </a:pPr>
              <a:r>
                <a:rPr lang="en-US" sz="2100">
                  <a:solidFill>
                    <a:srgbClr val="000000"/>
                  </a:solidFill>
                  <a:latin typeface="Aileron"/>
                  <a:ea typeface="Aileron"/>
                  <a:cs typeface="Aileron"/>
                  <a:sym typeface="Aileron"/>
                </a:rPr>
                <a:t>The system must update stock levels in real time, preventing stockouts and overstocking.</a:t>
              </a:r>
            </a:p>
          </p:txBody>
        </p:sp>
      </p:grpSp>
      <p:grpSp>
        <p:nvGrpSpPr>
          <p:cNvPr name="Group 14" id="14"/>
          <p:cNvGrpSpPr/>
          <p:nvPr/>
        </p:nvGrpSpPr>
        <p:grpSpPr>
          <a:xfrm rot="0">
            <a:off x="4430073" y="4504172"/>
            <a:ext cx="2396117" cy="1314450"/>
            <a:chOff x="0" y="0"/>
            <a:chExt cx="3194823" cy="1752600"/>
          </a:xfrm>
        </p:grpSpPr>
        <p:sp>
          <p:nvSpPr>
            <p:cNvPr name="Freeform 15" id="15"/>
            <p:cNvSpPr/>
            <p:nvPr/>
          </p:nvSpPr>
          <p:spPr>
            <a:xfrm flipH="false" flipV="false" rot="0">
              <a:off x="0" y="0"/>
              <a:ext cx="3194823" cy="1752600"/>
            </a:xfrm>
            <a:custGeom>
              <a:avLst/>
              <a:gdLst/>
              <a:ahLst/>
              <a:cxnLst/>
              <a:rect r="r" b="b" t="t" l="l"/>
              <a:pathLst>
                <a:path h="1752600" w="3194823">
                  <a:moveTo>
                    <a:pt x="0" y="0"/>
                  </a:moveTo>
                  <a:lnTo>
                    <a:pt x="3194823" y="0"/>
                  </a:lnTo>
                  <a:lnTo>
                    <a:pt x="3194823" y="1752600"/>
                  </a:lnTo>
                  <a:lnTo>
                    <a:pt x="0" y="1752600"/>
                  </a:lnTo>
                  <a:close/>
                </a:path>
              </a:pathLst>
            </a:custGeom>
            <a:solidFill>
              <a:srgbClr val="000000">
                <a:alpha val="0"/>
              </a:srgbClr>
            </a:solidFill>
          </p:spPr>
        </p:sp>
        <p:sp>
          <p:nvSpPr>
            <p:cNvPr name="TextBox 16" id="16"/>
            <p:cNvSpPr txBox="true"/>
            <p:nvPr/>
          </p:nvSpPr>
          <p:spPr>
            <a:xfrm>
              <a:off x="0" y="0"/>
              <a:ext cx="3194823" cy="1752600"/>
            </a:xfrm>
            <a:prstGeom prst="rect">
              <a:avLst/>
            </a:prstGeom>
          </p:spPr>
          <p:txBody>
            <a:bodyPr anchor="t" rtlCol="false" tIns="0" lIns="0" bIns="0" rIns="0"/>
            <a:lstStyle/>
            <a:p>
              <a:pPr algn="l">
                <a:lnSpc>
                  <a:spcPts val="3480"/>
                </a:lnSpc>
              </a:pPr>
              <a:r>
                <a:rPr lang="en-US" sz="2900">
                  <a:solidFill>
                    <a:srgbClr val="7B5A45"/>
                  </a:solidFill>
                  <a:latin typeface="Aileron"/>
                  <a:ea typeface="Aileron"/>
                  <a:cs typeface="Aileron"/>
                  <a:sym typeface="Aileron"/>
                </a:rPr>
                <a:t>Customizable Pricing and Discounting</a:t>
              </a:r>
            </a:p>
          </p:txBody>
        </p:sp>
      </p:grpSp>
      <p:grpSp>
        <p:nvGrpSpPr>
          <p:cNvPr name="Group 17" id="17"/>
          <p:cNvGrpSpPr/>
          <p:nvPr/>
        </p:nvGrpSpPr>
        <p:grpSpPr>
          <a:xfrm rot="0">
            <a:off x="4430073" y="3609394"/>
            <a:ext cx="2260081" cy="531019"/>
            <a:chOff x="0" y="0"/>
            <a:chExt cx="3013442" cy="708025"/>
          </a:xfrm>
        </p:grpSpPr>
        <p:sp>
          <p:nvSpPr>
            <p:cNvPr name="Freeform 18" id="18"/>
            <p:cNvSpPr/>
            <p:nvPr/>
          </p:nvSpPr>
          <p:spPr>
            <a:xfrm flipH="false" flipV="false" rot="0">
              <a:off x="0" y="0"/>
              <a:ext cx="3013442" cy="708025"/>
            </a:xfrm>
            <a:custGeom>
              <a:avLst/>
              <a:gdLst/>
              <a:ahLst/>
              <a:cxnLst/>
              <a:rect r="r" b="b" t="t" l="l"/>
              <a:pathLst>
                <a:path h="708025" w="3013442">
                  <a:moveTo>
                    <a:pt x="0" y="0"/>
                  </a:moveTo>
                  <a:lnTo>
                    <a:pt x="3013442" y="0"/>
                  </a:lnTo>
                  <a:lnTo>
                    <a:pt x="3013442" y="708025"/>
                  </a:lnTo>
                  <a:lnTo>
                    <a:pt x="0" y="708025"/>
                  </a:lnTo>
                  <a:close/>
                </a:path>
              </a:pathLst>
            </a:custGeom>
            <a:solidFill>
              <a:srgbClr val="000000">
                <a:alpha val="0"/>
              </a:srgbClr>
            </a:solidFill>
          </p:spPr>
        </p:sp>
        <p:sp>
          <p:nvSpPr>
            <p:cNvPr name="TextBox 19" id="19"/>
            <p:cNvSpPr txBox="true"/>
            <p:nvPr/>
          </p:nvSpPr>
          <p:spPr>
            <a:xfrm>
              <a:off x="0" y="-9525"/>
              <a:ext cx="3013442" cy="717550"/>
            </a:xfrm>
            <a:prstGeom prst="rect">
              <a:avLst/>
            </a:prstGeom>
          </p:spPr>
          <p:txBody>
            <a:bodyPr anchor="t" rtlCol="false" tIns="0" lIns="0" bIns="0" rIns="0"/>
            <a:lstStyle/>
            <a:p>
              <a:pPr algn="l">
                <a:lnSpc>
                  <a:spcPts val="4200"/>
                </a:lnSpc>
              </a:pPr>
              <a:r>
                <a:rPr lang="en-US" sz="3500" b="true">
                  <a:solidFill>
                    <a:srgbClr val="7B5A45"/>
                  </a:solidFill>
                  <a:latin typeface="Aileron Heavy"/>
                  <a:ea typeface="Aileron Heavy"/>
                  <a:cs typeface="Aileron Heavy"/>
                  <a:sym typeface="Aileron Heavy"/>
                </a:rPr>
                <a:t>2</a:t>
              </a:r>
            </a:p>
          </p:txBody>
        </p:sp>
      </p:grpSp>
      <p:grpSp>
        <p:nvGrpSpPr>
          <p:cNvPr name="Group 20" id="20"/>
          <p:cNvGrpSpPr/>
          <p:nvPr/>
        </p:nvGrpSpPr>
        <p:grpSpPr>
          <a:xfrm rot="0">
            <a:off x="4430073" y="6051191"/>
            <a:ext cx="2562668" cy="2084070"/>
            <a:chOff x="0" y="0"/>
            <a:chExt cx="3416891" cy="2778760"/>
          </a:xfrm>
        </p:grpSpPr>
        <p:sp>
          <p:nvSpPr>
            <p:cNvPr name="Freeform 21" id="21"/>
            <p:cNvSpPr/>
            <p:nvPr/>
          </p:nvSpPr>
          <p:spPr>
            <a:xfrm flipH="false" flipV="false" rot="0">
              <a:off x="0" y="0"/>
              <a:ext cx="3416891" cy="2778760"/>
            </a:xfrm>
            <a:custGeom>
              <a:avLst/>
              <a:gdLst/>
              <a:ahLst/>
              <a:cxnLst/>
              <a:rect r="r" b="b" t="t" l="l"/>
              <a:pathLst>
                <a:path h="2778760" w="3416891">
                  <a:moveTo>
                    <a:pt x="0" y="0"/>
                  </a:moveTo>
                  <a:lnTo>
                    <a:pt x="3416891" y="0"/>
                  </a:lnTo>
                  <a:lnTo>
                    <a:pt x="3416891" y="2778760"/>
                  </a:lnTo>
                  <a:lnTo>
                    <a:pt x="0" y="2778760"/>
                  </a:lnTo>
                  <a:close/>
                </a:path>
              </a:pathLst>
            </a:custGeom>
            <a:solidFill>
              <a:srgbClr val="000000">
                <a:alpha val="0"/>
              </a:srgbClr>
            </a:solidFill>
          </p:spPr>
        </p:sp>
        <p:sp>
          <p:nvSpPr>
            <p:cNvPr name="TextBox 22" id="22"/>
            <p:cNvSpPr txBox="true"/>
            <p:nvPr/>
          </p:nvSpPr>
          <p:spPr>
            <a:xfrm>
              <a:off x="0" y="-28575"/>
              <a:ext cx="3416891" cy="2807335"/>
            </a:xfrm>
            <a:prstGeom prst="rect">
              <a:avLst/>
            </a:prstGeom>
          </p:spPr>
          <p:txBody>
            <a:bodyPr anchor="t" rtlCol="false" tIns="0" lIns="0" bIns="0" rIns="0"/>
            <a:lstStyle/>
            <a:p>
              <a:pPr algn="l">
                <a:lnSpc>
                  <a:spcPts val="2730"/>
                </a:lnSpc>
              </a:pPr>
              <a:r>
                <a:rPr lang="en-US" sz="2100">
                  <a:solidFill>
                    <a:srgbClr val="000000"/>
                  </a:solidFill>
                  <a:latin typeface="Aileron"/>
                  <a:ea typeface="Aileron"/>
                  <a:cs typeface="Aileron"/>
                  <a:sym typeface="Aileron"/>
                </a:rPr>
                <a:t>The system should allow flexible pricing and discount rules across all modules.</a:t>
              </a:r>
            </a:p>
            <a:p>
              <a:pPr algn="l">
                <a:lnSpc>
                  <a:spcPts val="2730"/>
                </a:lnSpc>
              </a:pPr>
            </a:p>
            <a:p>
              <a:pPr algn="l">
                <a:lnSpc>
                  <a:spcPts val="2730"/>
                </a:lnSpc>
              </a:pPr>
            </a:p>
          </p:txBody>
        </p:sp>
      </p:grpSp>
      <p:grpSp>
        <p:nvGrpSpPr>
          <p:cNvPr name="Group 23" id="23"/>
          <p:cNvGrpSpPr/>
          <p:nvPr/>
        </p:nvGrpSpPr>
        <p:grpSpPr>
          <a:xfrm rot="0">
            <a:off x="7862666" y="4504172"/>
            <a:ext cx="2562668" cy="1752600"/>
            <a:chOff x="0" y="0"/>
            <a:chExt cx="3416891" cy="2336800"/>
          </a:xfrm>
        </p:grpSpPr>
        <p:sp>
          <p:nvSpPr>
            <p:cNvPr name="Freeform 24" id="24"/>
            <p:cNvSpPr/>
            <p:nvPr/>
          </p:nvSpPr>
          <p:spPr>
            <a:xfrm flipH="false" flipV="false" rot="0">
              <a:off x="0" y="0"/>
              <a:ext cx="3416891" cy="2336800"/>
            </a:xfrm>
            <a:custGeom>
              <a:avLst/>
              <a:gdLst/>
              <a:ahLst/>
              <a:cxnLst/>
              <a:rect r="r" b="b" t="t" l="l"/>
              <a:pathLst>
                <a:path h="2336800" w="3416891">
                  <a:moveTo>
                    <a:pt x="0" y="0"/>
                  </a:moveTo>
                  <a:lnTo>
                    <a:pt x="3416891" y="0"/>
                  </a:lnTo>
                  <a:lnTo>
                    <a:pt x="3416891" y="2336800"/>
                  </a:lnTo>
                  <a:lnTo>
                    <a:pt x="0" y="2336800"/>
                  </a:lnTo>
                  <a:close/>
                </a:path>
              </a:pathLst>
            </a:custGeom>
            <a:solidFill>
              <a:srgbClr val="000000">
                <a:alpha val="0"/>
              </a:srgbClr>
            </a:solidFill>
          </p:spPr>
        </p:sp>
        <p:sp>
          <p:nvSpPr>
            <p:cNvPr name="TextBox 25" id="25"/>
            <p:cNvSpPr txBox="true"/>
            <p:nvPr/>
          </p:nvSpPr>
          <p:spPr>
            <a:xfrm>
              <a:off x="0" y="0"/>
              <a:ext cx="3416891" cy="2336800"/>
            </a:xfrm>
            <a:prstGeom prst="rect">
              <a:avLst/>
            </a:prstGeom>
          </p:spPr>
          <p:txBody>
            <a:bodyPr anchor="t" rtlCol="false" tIns="0" lIns="0" bIns="0" rIns="0"/>
            <a:lstStyle/>
            <a:p>
              <a:pPr algn="l">
                <a:lnSpc>
                  <a:spcPts val="3480"/>
                </a:lnSpc>
              </a:pPr>
              <a:r>
                <a:rPr lang="en-US" sz="2900">
                  <a:solidFill>
                    <a:srgbClr val="69522F"/>
                  </a:solidFill>
                  <a:latin typeface="Aileron"/>
                  <a:ea typeface="Aileron"/>
                  <a:cs typeface="Aileron"/>
                  <a:sym typeface="Aileron"/>
                </a:rPr>
                <a:t>Production Scheduling and Workflow Management</a:t>
              </a:r>
            </a:p>
          </p:txBody>
        </p:sp>
      </p:grpSp>
      <p:grpSp>
        <p:nvGrpSpPr>
          <p:cNvPr name="Group 26" id="26"/>
          <p:cNvGrpSpPr/>
          <p:nvPr/>
        </p:nvGrpSpPr>
        <p:grpSpPr>
          <a:xfrm rot="0">
            <a:off x="7854861" y="3609394"/>
            <a:ext cx="2260081" cy="531019"/>
            <a:chOff x="0" y="0"/>
            <a:chExt cx="3013442" cy="708025"/>
          </a:xfrm>
        </p:grpSpPr>
        <p:sp>
          <p:nvSpPr>
            <p:cNvPr name="Freeform 27" id="27"/>
            <p:cNvSpPr/>
            <p:nvPr/>
          </p:nvSpPr>
          <p:spPr>
            <a:xfrm flipH="false" flipV="false" rot="0">
              <a:off x="0" y="0"/>
              <a:ext cx="3013442" cy="708025"/>
            </a:xfrm>
            <a:custGeom>
              <a:avLst/>
              <a:gdLst/>
              <a:ahLst/>
              <a:cxnLst/>
              <a:rect r="r" b="b" t="t" l="l"/>
              <a:pathLst>
                <a:path h="708025" w="3013442">
                  <a:moveTo>
                    <a:pt x="0" y="0"/>
                  </a:moveTo>
                  <a:lnTo>
                    <a:pt x="3013442" y="0"/>
                  </a:lnTo>
                  <a:lnTo>
                    <a:pt x="3013442" y="708025"/>
                  </a:lnTo>
                  <a:lnTo>
                    <a:pt x="0" y="708025"/>
                  </a:lnTo>
                  <a:close/>
                </a:path>
              </a:pathLst>
            </a:custGeom>
            <a:solidFill>
              <a:srgbClr val="000000">
                <a:alpha val="0"/>
              </a:srgbClr>
            </a:solidFill>
          </p:spPr>
        </p:sp>
        <p:sp>
          <p:nvSpPr>
            <p:cNvPr name="TextBox 28" id="28"/>
            <p:cNvSpPr txBox="true"/>
            <p:nvPr/>
          </p:nvSpPr>
          <p:spPr>
            <a:xfrm>
              <a:off x="0" y="-9525"/>
              <a:ext cx="3013442" cy="717550"/>
            </a:xfrm>
            <a:prstGeom prst="rect">
              <a:avLst/>
            </a:prstGeom>
          </p:spPr>
          <p:txBody>
            <a:bodyPr anchor="t" rtlCol="false" tIns="0" lIns="0" bIns="0" rIns="0"/>
            <a:lstStyle/>
            <a:p>
              <a:pPr algn="l">
                <a:lnSpc>
                  <a:spcPts val="4200"/>
                </a:lnSpc>
              </a:pPr>
              <a:r>
                <a:rPr lang="en-US" sz="3500" b="true">
                  <a:solidFill>
                    <a:srgbClr val="7B5A45"/>
                  </a:solidFill>
                  <a:latin typeface="Aileron Heavy"/>
                  <a:ea typeface="Aileron Heavy"/>
                  <a:cs typeface="Aileron Heavy"/>
                  <a:sym typeface="Aileron Heavy"/>
                </a:rPr>
                <a:t>3</a:t>
              </a:r>
            </a:p>
          </p:txBody>
        </p:sp>
      </p:grpSp>
      <p:grpSp>
        <p:nvGrpSpPr>
          <p:cNvPr name="Group 29" id="29"/>
          <p:cNvGrpSpPr/>
          <p:nvPr/>
        </p:nvGrpSpPr>
        <p:grpSpPr>
          <a:xfrm rot="0">
            <a:off x="7862666" y="6489340"/>
            <a:ext cx="2562668" cy="3112770"/>
            <a:chOff x="0" y="0"/>
            <a:chExt cx="3416891" cy="4150360"/>
          </a:xfrm>
        </p:grpSpPr>
        <p:sp>
          <p:nvSpPr>
            <p:cNvPr name="Freeform 30" id="30"/>
            <p:cNvSpPr/>
            <p:nvPr/>
          </p:nvSpPr>
          <p:spPr>
            <a:xfrm flipH="false" flipV="false" rot="0">
              <a:off x="0" y="0"/>
              <a:ext cx="3416891" cy="4150360"/>
            </a:xfrm>
            <a:custGeom>
              <a:avLst/>
              <a:gdLst/>
              <a:ahLst/>
              <a:cxnLst/>
              <a:rect r="r" b="b" t="t" l="l"/>
              <a:pathLst>
                <a:path h="4150360" w="3416891">
                  <a:moveTo>
                    <a:pt x="0" y="0"/>
                  </a:moveTo>
                  <a:lnTo>
                    <a:pt x="3416891" y="0"/>
                  </a:lnTo>
                  <a:lnTo>
                    <a:pt x="3416891" y="4150360"/>
                  </a:lnTo>
                  <a:lnTo>
                    <a:pt x="0" y="4150360"/>
                  </a:lnTo>
                  <a:close/>
                </a:path>
              </a:pathLst>
            </a:custGeom>
            <a:solidFill>
              <a:srgbClr val="000000">
                <a:alpha val="0"/>
              </a:srgbClr>
            </a:solidFill>
          </p:spPr>
        </p:sp>
        <p:sp>
          <p:nvSpPr>
            <p:cNvPr name="TextBox 31" id="31"/>
            <p:cNvSpPr txBox="true"/>
            <p:nvPr/>
          </p:nvSpPr>
          <p:spPr>
            <a:xfrm>
              <a:off x="0" y="-28575"/>
              <a:ext cx="3416891" cy="4178935"/>
            </a:xfrm>
            <a:prstGeom prst="rect">
              <a:avLst/>
            </a:prstGeom>
          </p:spPr>
          <p:txBody>
            <a:bodyPr anchor="t" rtlCol="false" tIns="0" lIns="0" bIns="0" rIns="0"/>
            <a:lstStyle/>
            <a:p>
              <a:pPr algn="l">
                <a:lnSpc>
                  <a:spcPts val="2730"/>
                </a:lnSpc>
              </a:pPr>
              <a:r>
                <a:rPr lang="en-US" sz="2100">
                  <a:solidFill>
                    <a:srgbClr val="000000"/>
                  </a:solidFill>
                  <a:latin typeface="Aileron"/>
                  <a:ea typeface="Aileron"/>
                  <a:cs typeface="Aileron"/>
                  <a:sym typeface="Aileron"/>
                </a:rPr>
                <a:t>The system must allow efficient production scheduling, managing work orders and resources while tracking production progress in real time</a:t>
              </a:r>
            </a:p>
          </p:txBody>
        </p:sp>
      </p:grpSp>
      <p:grpSp>
        <p:nvGrpSpPr>
          <p:cNvPr name="Group 32" id="32"/>
          <p:cNvGrpSpPr/>
          <p:nvPr/>
        </p:nvGrpSpPr>
        <p:grpSpPr>
          <a:xfrm rot="0">
            <a:off x="11279649" y="4504172"/>
            <a:ext cx="2562668" cy="1314450"/>
            <a:chOff x="0" y="0"/>
            <a:chExt cx="3416891" cy="1752600"/>
          </a:xfrm>
        </p:grpSpPr>
        <p:sp>
          <p:nvSpPr>
            <p:cNvPr name="Freeform 33" id="33"/>
            <p:cNvSpPr/>
            <p:nvPr/>
          </p:nvSpPr>
          <p:spPr>
            <a:xfrm flipH="false" flipV="false" rot="0">
              <a:off x="0" y="0"/>
              <a:ext cx="3416891" cy="1752600"/>
            </a:xfrm>
            <a:custGeom>
              <a:avLst/>
              <a:gdLst/>
              <a:ahLst/>
              <a:cxnLst/>
              <a:rect r="r" b="b" t="t" l="l"/>
              <a:pathLst>
                <a:path h="1752600" w="3416891">
                  <a:moveTo>
                    <a:pt x="0" y="0"/>
                  </a:moveTo>
                  <a:lnTo>
                    <a:pt x="3416891" y="0"/>
                  </a:lnTo>
                  <a:lnTo>
                    <a:pt x="3416891" y="1752600"/>
                  </a:lnTo>
                  <a:lnTo>
                    <a:pt x="0" y="1752600"/>
                  </a:lnTo>
                  <a:close/>
                </a:path>
              </a:pathLst>
            </a:custGeom>
            <a:solidFill>
              <a:srgbClr val="000000">
                <a:alpha val="0"/>
              </a:srgbClr>
            </a:solidFill>
          </p:spPr>
        </p:sp>
        <p:sp>
          <p:nvSpPr>
            <p:cNvPr name="TextBox 34" id="34"/>
            <p:cNvSpPr txBox="true"/>
            <p:nvPr/>
          </p:nvSpPr>
          <p:spPr>
            <a:xfrm>
              <a:off x="0" y="0"/>
              <a:ext cx="3416891" cy="1752600"/>
            </a:xfrm>
            <a:prstGeom prst="rect">
              <a:avLst/>
            </a:prstGeom>
          </p:spPr>
          <p:txBody>
            <a:bodyPr anchor="t" rtlCol="false" tIns="0" lIns="0" bIns="0" rIns="0"/>
            <a:lstStyle/>
            <a:p>
              <a:pPr algn="l">
                <a:lnSpc>
                  <a:spcPts val="3480"/>
                </a:lnSpc>
              </a:pPr>
              <a:r>
                <a:rPr lang="en-US" sz="2900">
                  <a:solidFill>
                    <a:srgbClr val="69522F"/>
                  </a:solidFill>
                  <a:latin typeface="Aileron"/>
                  <a:ea typeface="Aileron"/>
                  <a:cs typeface="Aileron"/>
                  <a:sym typeface="Aileron"/>
                </a:rPr>
                <a:t>Integrated Workflow Management</a:t>
              </a:r>
            </a:p>
          </p:txBody>
        </p:sp>
      </p:grpSp>
      <p:grpSp>
        <p:nvGrpSpPr>
          <p:cNvPr name="Group 35" id="35"/>
          <p:cNvGrpSpPr/>
          <p:nvPr/>
        </p:nvGrpSpPr>
        <p:grpSpPr>
          <a:xfrm rot="0">
            <a:off x="11279649" y="3609394"/>
            <a:ext cx="2260081" cy="531019"/>
            <a:chOff x="0" y="0"/>
            <a:chExt cx="3013442" cy="708025"/>
          </a:xfrm>
        </p:grpSpPr>
        <p:sp>
          <p:nvSpPr>
            <p:cNvPr name="Freeform 36" id="36"/>
            <p:cNvSpPr/>
            <p:nvPr/>
          </p:nvSpPr>
          <p:spPr>
            <a:xfrm flipH="false" flipV="false" rot="0">
              <a:off x="0" y="0"/>
              <a:ext cx="3013442" cy="708025"/>
            </a:xfrm>
            <a:custGeom>
              <a:avLst/>
              <a:gdLst/>
              <a:ahLst/>
              <a:cxnLst/>
              <a:rect r="r" b="b" t="t" l="l"/>
              <a:pathLst>
                <a:path h="708025" w="3013442">
                  <a:moveTo>
                    <a:pt x="0" y="0"/>
                  </a:moveTo>
                  <a:lnTo>
                    <a:pt x="3013442" y="0"/>
                  </a:lnTo>
                  <a:lnTo>
                    <a:pt x="3013442" y="708025"/>
                  </a:lnTo>
                  <a:lnTo>
                    <a:pt x="0" y="708025"/>
                  </a:lnTo>
                  <a:close/>
                </a:path>
              </a:pathLst>
            </a:custGeom>
            <a:solidFill>
              <a:srgbClr val="000000">
                <a:alpha val="0"/>
              </a:srgbClr>
            </a:solidFill>
          </p:spPr>
        </p:sp>
        <p:sp>
          <p:nvSpPr>
            <p:cNvPr name="TextBox 37" id="37"/>
            <p:cNvSpPr txBox="true"/>
            <p:nvPr/>
          </p:nvSpPr>
          <p:spPr>
            <a:xfrm>
              <a:off x="0" y="-9525"/>
              <a:ext cx="3013442" cy="717550"/>
            </a:xfrm>
            <a:prstGeom prst="rect">
              <a:avLst/>
            </a:prstGeom>
          </p:spPr>
          <p:txBody>
            <a:bodyPr anchor="t" rtlCol="false" tIns="0" lIns="0" bIns="0" rIns="0"/>
            <a:lstStyle/>
            <a:p>
              <a:pPr algn="l">
                <a:lnSpc>
                  <a:spcPts val="4200"/>
                </a:lnSpc>
              </a:pPr>
              <a:r>
                <a:rPr lang="en-US" sz="3500" b="true">
                  <a:solidFill>
                    <a:srgbClr val="7B5A45"/>
                  </a:solidFill>
                  <a:latin typeface="Aileron Heavy"/>
                  <a:ea typeface="Aileron Heavy"/>
                  <a:cs typeface="Aileron Heavy"/>
                  <a:sym typeface="Aileron Heavy"/>
                </a:rPr>
                <a:t>4</a:t>
              </a:r>
            </a:p>
          </p:txBody>
        </p:sp>
      </p:grpSp>
      <p:grpSp>
        <p:nvGrpSpPr>
          <p:cNvPr name="Group 38" id="38"/>
          <p:cNvGrpSpPr/>
          <p:nvPr/>
        </p:nvGrpSpPr>
        <p:grpSpPr>
          <a:xfrm rot="0">
            <a:off x="11279649" y="5932128"/>
            <a:ext cx="2562668" cy="3112770"/>
            <a:chOff x="0" y="0"/>
            <a:chExt cx="3416891" cy="4150360"/>
          </a:xfrm>
        </p:grpSpPr>
        <p:sp>
          <p:nvSpPr>
            <p:cNvPr name="Freeform 39" id="39"/>
            <p:cNvSpPr/>
            <p:nvPr/>
          </p:nvSpPr>
          <p:spPr>
            <a:xfrm flipH="false" flipV="false" rot="0">
              <a:off x="0" y="0"/>
              <a:ext cx="3416891" cy="4150360"/>
            </a:xfrm>
            <a:custGeom>
              <a:avLst/>
              <a:gdLst/>
              <a:ahLst/>
              <a:cxnLst/>
              <a:rect r="r" b="b" t="t" l="l"/>
              <a:pathLst>
                <a:path h="4150360" w="3416891">
                  <a:moveTo>
                    <a:pt x="0" y="0"/>
                  </a:moveTo>
                  <a:lnTo>
                    <a:pt x="3416891" y="0"/>
                  </a:lnTo>
                  <a:lnTo>
                    <a:pt x="3416891" y="4150360"/>
                  </a:lnTo>
                  <a:lnTo>
                    <a:pt x="0" y="4150360"/>
                  </a:lnTo>
                  <a:close/>
                </a:path>
              </a:pathLst>
            </a:custGeom>
            <a:solidFill>
              <a:srgbClr val="000000">
                <a:alpha val="0"/>
              </a:srgbClr>
            </a:solidFill>
          </p:spPr>
        </p:sp>
        <p:sp>
          <p:nvSpPr>
            <p:cNvPr name="TextBox 40" id="40"/>
            <p:cNvSpPr txBox="true"/>
            <p:nvPr/>
          </p:nvSpPr>
          <p:spPr>
            <a:xfrm>
              <a:off x="0" y="-28575"/>
              <a:ext cx="3416891" cy="4178935"/>
            </a:xfrm>
            <a:prstGeom prst="rect">
              <a:avLst/>
            </a:prstGeom>
          </p:spPr>
          <p:txBody>
            <a:bodyPr anchor="t" rtlCol="false" tIns="0" lIns="0" bIns="0" rIns="0"/>
            <a:lstStyle/>
            <a:p>
              <a:pPr algn="l">
                <a:lnSpc>
                  <a:spcPts val="2730"/>
                </a:lnSpc>
              </a:pPr>
              <a:r>
                <a:rPr lang="en-US" sz="2100">
                  <a:solidFill>
                    <a:srgbClr val="000000"/>
                  </a:solidFill>
                  <a:latin typeface="Aileron"/>
                  <a:ea typeface="Aileron"/>
                  <a:cs typeface="Aileron"/>
                  <a:sym typeface="Aileron"/>
                </a:rPr>
                <a:t>The system should ensure seamless integration between purchase, sales, inventory, and manufacturing modules for smooth operations and data consistency.</a:t>
              </a:r>
            </a:p>
          </p:txBody>
        </p:sp>
      </p:grpSp>
      <p:grpSp>
        <p:nvGrpSpPr>
          <p:cNvPr name="Group 41" id="41"/>
          <p:cNvGrpSpPr/>
          <p:nvPr/>
        </p:nvGrpSpPr>
        <p:grpSpPr>
          <a:xfrm rot="0">
            <a:off x="14696632" y="4504172"/>
            <a:ext cx="2562668" cy="1314450"/>
            <a:chOff x="0" y="0"/>
            <a:chExt cx="3416891" cy="1752600"/>
          </a:xfrm>
        </p:grpSpPr>
        <p:sp>
          <p:nvSpPr>
            <p:cNvPr name="Freeform 42" id="42"/>
            <p:cNvSpPr/>
            <p:nvPr/>
          </p:nvSpPr>
          <p:spPr>
            <a:xfrm flipH="false" flipV="false" rot="0">
              <a:off x="0" y="0"/>
              <a:ext cx="3416891" cy="1752600"/>
            </a:xfrm>
            <a:custGeom>
              <a:avLst/>
              <a:gdLst/>
              <a:ahLst/>
              <a:cxnLst/>
              <a:rect r="r" b="b" t="t" l="l"/>
              <a:pathLst>
                <a:path h="1752600" w="3416891">
                  <a:moveTo>
                    <a:pt x="0" y="0"/>
                  </a:moveTo>
                  <a:lnTo>
                    <a:pt x="3416891" y="0"/>
                  </a:lnTo>
                  <a:lnTo>
                    <a:pt x="3416891" y="1752600"/>
                  </a:lnTo>
                  <a:lnTo>
                    <a:pt x="0" y="1752600"/>
                  </a:lnTo>
                  <a:close/>
                </a:path>
              </a:pathLst>
            </a:custGeom>
            <a:solidFill>
              <a:srgbClr val="000000">
                <a:alpha val="0"/>
              </a:srgbClr>
            </a:solidFill>
          </p:spPr>
        </p:sp>
        <p:sp>
          <p:nvSpPr>
            <p:cNvPr name="TextBox 43" id="43"/>
            <p:cNvSpPr txBox="true"/>
            <p:nvPr/>
          </p:nvSpPr>
          <p:spPr>
            <a:xfrm>
              <a:off x="0" y="0"/>
              <a:ext cx="3416891" cy="1752600"/>
            </a:xfrm>
            <a:prstGeom prst="rect">
              <a:avLst/>
            </a:prstGeom>
          </p:spPr>
          <p:txBody>
            <a:bodyPr anchor="t" rtlCol="false" tIns="0" lIns="0" bIns="0" rIns="0"/>
            <a:lstStyle/>
            <a:p>
              <a:pPr algn="l">
                <a:lnSpc>
                  <a:spcPts val="3480"/>
                </a:lnSpc>
              </a:pPr>
              <a:r>
                <a:rPr lang="en-US" sz="2900">
                  <a:solidFill>
                    <a:srgbClr val="69522F"/>
                  </a:solidFill>
                  <a:latin typeface="Aileron"/>
                  <a:ea typeface="Aileron"/>
                  <a:cs typeface="Aileron"/>
                  <a:sym typeface="Aileron"/>
                </a:rPr>
                <a:t>Real-Time Reporting and Analytics</a:t>
              </a:r>
            </a:p>
          </p:txBody>
        </p:sp>
      </p:grpSp>
      <p:grpSp>
        <p:nvGrpSpPr>
          <p:cNvPr name="Group 44" id="44"/>
          <p:cNvGrpSpPr/>
          <p:nvPr/>
        </p:nvGrpSpPr>
        <p:grpSpPr>
          <a:xfrm rot="0">
            <a:off x="14696632" y="3609394"/>
            <a:ext cx="2260081" cy="531019"/>
            <a:chOff x="0" y="0"/>
            <a:chExt cx="3013442" cy="708025"/>
          </a:xfrm>
        </p:grpSpPr>
        <p:sp>
          <p:nvSpPr>
            <p:cNvPr name="Freeform 45" id="45"/>
            <p:cNvSpPr/>
            <p:nvPr/>
          </p:nvSpPr>
          <p:spPr>
            <a:xfrm flipH="false" flipV="false" rot="0">
              <a:off x="0" y="0"/>
              <a:ext cx="3013442" cy="708025"/>
            </a:xfrm>
            <a:custGeom>
              <a:avLst/>
              <a:gdLst/>
              <a:ahLst/>
              <a:cxnLst/>
              <a:rect r="r" b="b" t="t" l="l"/>
              <a:pathLst>
                <a:path h="708025" w="3013442">
                  <a:moveTo>
                    <a:pt x="0" y="0"/>
                  </a:moveTo>
                  <a:lnTo>
                    <a:pt x="3013442" y="0"/>
                  </a:lnTo>
                  <a:lnTo>
                    <a:pt x="3013442" y="708025"/>
                  </a:lnTo>
                  <a:lnTo>
                    <a:pt x="0" y="708025"/>
                  </a:lnTo>
                  <a:close/>
                </a:path>
              </a:pathLst>
            </a:custGeom>
            <a:solidFill>
              <a:srgbClr val="000000">
                <a:alpha val="0"/>
              </a:srgbClr>
            </a:solidFill>
          </p:spPr>
        </p:sp>
        <p:sp>
          <p:nvSpPr>
            <p:cNvPr name="TextBox 46" id="46"/>
            <p:cNvSpPr txBox="true"/>
            <p:nvPr/>
          </p:nvSpPr>
          <p:spPr>
            <a:xfrm>
              <a:off x="0" y="-9525"/>
              <a:ext cx="3013442" cy="717550"/>
            </a:xfrm>
            <a:prstGeom prst="rect">
              <a:avLst/>
            </a:prstGeom>
          </p:spPr>
          <p:txBody>
            <a:bodyPr anchor="t" rtlCol="false" tIns="0" lIns="0" bIns="0" rIns="0"/>
            <a:lstStyle/>
            <a:p>
              <a:pPr algn="l">
                <a:lnSpc>
                  <a:spcPts val="4200"/>
                </a:lnSpc>
              </a:pPr>
              <a:r>
                <a:rPr lang="en-US" sz="3500" b="true">
                  <a:solidFill>
                    <a:srgbClr val="7B5A45"/>
                  </a:solidFill>
                  <a:latin typeface="Aileron Heavy"/>
                  <a:ea typeface="Aileron Heavy"/>
                  <a:cs typeface="Aileron Heavy"/>
                  <a:sym typeface="Aileron Heavy"/>
                </a:rPr>
                <a:t>5</a:t>
              </a:r>
            </a:p>
          </p:txBody>
        </p:sp>
      </p:grpSp>
      <p:grpSp>
        <p:nvGrpSpPr>
          <p:cNvPr name="Group 47" id="47"/>
          <p:cNvGrpSpPr/>
          <p:nvPr/>
        </p:nvGrpSpPr>
        <p:grpSpPr>
          <a:xfrm rot="0">
            <a:off x="14696632" y="5988759"/>
            <a:ext cx="2562668" cy="2769870"/>
            <a:chOff x="0" y="0"/>
            <a:chExt cx="3416891" cy="3693160"/>
          </a:xfrm>
        </p:grpSpPr>
        <p:sp>
          <p:nvSpPr>
            <p:cNvPr name="Freeform 48" id="48"/>
            <p:cNvSpPr/>
            <p:nvPr/>
          </p:nvSpPr>
          <p:spPr>
            <a:xfrm flipH="false" flipV="false" rot="0">
              <a:off x="0" y="0"/>
              <a:ext cx="3416891" cy="3693160"/>
            </a:xfrm>
            <a:custGeom>
              <a:avLst/>
              <a:gdLst/>
              <a:ahLst/>
              <a:cxnLst/>
              <a:rect r="r" b="b" t="t" l="l"/>
              <a:pathLst>
                <a:path h="3693160" w="3416891">
                  <a:moveTo>
                    <a:pt x="0" y="0"/>
                  </a:moveTo>
                  <a:lnTo>
                    <a:pt x="3416891" y="0"/>
                  </a:lnTo>
                  <a:lnTo>
                    <a:pt x="3416891" y="3693160"/>
                  </a:lnTo>
                  <a:lnTo>
                    <a:pt x="0" y="3693160"/>
                  </a:lnTo>
                  <a:close/>
                </a:path>
              </a:pathLst>
            </a:custGeom>
            <a:solidFill>
              <a:srgbClr val="000000">
                <a:alpha val="0"/>
              </a:srgbClr>
            </a:solidFill>
          </p:spPr>
        </p:sp>
        <p:sp>
          <p:nvSpPr>
            <p:cNvPr name="TextBox 49" id="49"/>
            <p:cNvSpPr txBox="true"/>
            <p:nvPr/>
          </p:nvSpPr>
          <p:spPr>
            <a:xfrm>
              <a:off x="0" y="-28575"/>
              <a:ext cx="3416891" cy="3721735"/>
            </a:xfrm>
            <a:prstGeom prst="rect">
              <a:avLst/>
            </a:prstGeom>
          </p:spPr>
          <p:txBody>
            <a:bodyPr anchor="t" rtlCol="false" tIns="0" lIns="0" bIns="0" rIns="0"/>
            <a:lstStyle/>
            <a:p>
              <a:pPr algn="l">
                <a:lnSpc>
                  <a:spcPts val="2730"/>
                </a:lnSpc>
              </a:pPr>
              <a:r>
                <a:rPr lang="en-US" sz="2100">
                  <a:solidFill>
                    <a:srgbClr val="000000"/>
                  </a:solidFill>
                  <a:latin typeface="Aileron"/>
                  <a:ea typeface="Aileron"/>
                  <a:cs typeface="Aileron"/>
                  <a:sym typeface="Aileron"/>
                </a:rPr>
                <a:t>The system should provide real-time data and reports across all modules, enabling quick decision-making and performance monitoring.</a:t>
              </a:r>
            </a:p>
          </p:txBody>
        </p:sp>
      </p:grpSp>
      <p:grpSp>
        <p:nvGrpSpPr>
          <p:cNvPr name="Group 50" id="50"/>
          <p:cNvGrpSpPr/>
          <p:nvPr/>
        </p:nvGrpSpPr>
        <p:grpSpPr>
          <a:xfrm rot="5400000">
            <a:off x="500038" y="6959534"/>
            <a:ext cx="6714569" cy="9525"/>
            <a:chOff x="0" y="0"/>
            <a:chExt cx="8952759" cy="12700"/>
          </a:xfrm>
        </p:grpSpPr>
        <p:sp>
          <p:nvSpPr>
            <p:cNvPr name="Freeform 51" id="51">
              <a:extLst>
                <a:ext uri="{C183D7F6-B498-43B3-948B-1728B52AA6E4}">
                  <adec:decorative xmlns:adec="http://schemas.microsoft.com/office/drawing/2017/decorative" val="1"/>
                </a:ext>
              </a:extLst>
            </p:cNvPr>
            <p:cNvSpPr/>
            <p:nvPr/>
          </p:nvSpPr>
          <p:spPr>
            <a:xfrm flipH="false" flipV="false" rot="0">
              <a:off x="0" y="0"/>
              <a:ext cx="8952738" cy="12700"/>
            </a:xfrm>
            <a:custGeom>
              <a:avLst/>
              <a:gdLst/>
              <a:ahLst/>
              <a:cxnLst/>
              <a:rect r="r" b="b" t="t" l="l"/>
              <a:pathLst>
                <a:path h="12700" w="8952738">
                  <a:moveTo>
                    <a:pt x="6350" y="0"/>
                  </a:moveTo>
                  <a:lnTo>
                    <a:pt x="8946388" y="0"/>
                  </a:lnTo>
                  <a:cubicBezTo>
                    <a:pt x="8949944" y="0"/>
                    <a:pt x="8952738" y="2794"/>
                    <a:pt x="8952738" y="6350"/>
                  </a:cubicBezTo>
                  <a:cubicBezTo>
                    <a:pt x="8952738" y="9906"/>
                    <a:pt x="8949944" y="12700"/>
                    <a:pt x="8946388" y="12700"/>
                  </a:cubicBezTo>
                  <a:lnTo>
                    <a:pt x="6350" y="12700"/>
                  </a:lnTo>
                  <a:cubicBezTo>
                    <a:pt x="2794" y="12700"/>
                    <a:pt x="0" y="9906"/>
                    <a:pt x="0" y="6350"/>
                  </a:cubicBezTo>
                  <a:cubicBezTo>
                    <a:pt x="0" y="2794"/>
                    <a:pt x="2794" y="0"/>
                    <a:pt x="6350" y="0"/>
                  </a:cubicBezTo>
                  <a:close/>
                </a:path>
              </a:pathLst>
            </a:custGeom>
            <a:solidFill>
              <a:srgbClr val="69522F"/>
            </a:solidFill>
          </p:spPr>
        </p:sp>
      </p:grpSp>
      <p:grpSp>
        <p:nvGrpSpPr>
          <p:cNvPr name="Group 52" id="52"/>
          <p:cNvGrpSpPr/>
          <p:nvPr/>
        </p:nvGrpSpPr>
        <p:grpSpPr>
          <a:xfrm rot="5400000">
            <a:off x="4104976" y="6959534"/>
            <a:ext cx="6714569" cy="9525"/>
            <a:chOff x="0" y="0"/>
            <a:chExt cx="8952759" cy="12700"/>
          </a:xfrm>
        </p:grpSpPr>
        <p:sp>
          <p:nvSpPr>
            <p:cNvPr name="Freeform 53" id="53">
              <a:extLst>
                <a:ext uri="{C183D7F6-B498-43B3-948B-1728B52AA6E4}">
                  <adec:decorative xmlns:adec="http://schemas.microsoft.com/office/drawing/2017/decorative" val="1"/>
                </a:ext>
              </a:extLst>
            </p:cNvPr>
            <p:cNvSpPr/>
            <p:nvPr/>
          </p:nvSpPr>
          <p:spPr>
            <a:xfrm flipH="false" flipV="false" rot="0">
              <a:off x="0" y="0"/>
              <a:ext cx="8952738" cy="12700"/>
            </a:xfrm>
            <a:custGeom>
              <a:avLst/>
              <a:gdLst/>
              <a:ahLst/>
              <a:cxnLst/>
              <a:rect r="r" b="b" t="t" l="l"/>
              <a:pathLst>
                <a:path h="12700" w="8952738">
                  <a:moveTo>
                    <a:pt x="6350" y="0"/>
                  </a:moveTo>
                  <a:lnTo>
                    <a:pt x="8946388" y="0"/>
                  </a:lnTo>
                  <a:cubicBezTo>
                    <a:pt x="8949944" y="0"/>
                    <a:pt x="8952738" y="2794"/>
                    <a:pt x="8952738" y="6350"/>
                  </a:cubicBezTo>
                  <a:cubicBezTo>
                    <a:pt x="8952738" y="9906"/>
                    <a:pt x="8949944" y="12700"/>
                    <a:pt x="894638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54" id="54"/>
          <p:cNvGrpSpPr/>
          <p:nvPr/>
        </p:nvGrpSpPr>
        <p:grpSpPr>
          <a:xfrm rot="5400000">
            <a:off x="7587484" y="6959534"/>
            <a:ext cx="6714569" cy="9525"/>
            <a:chOff x="0" y="0"/>
            <a:chExt cx="8952759" cy="12700"/>
          </a:xfrm>
        </p:grpSpPr>
        <p:sp>
          <p:nvSpPr>
            <p:cNvPr name="Freeform 55" id="55">
              <a:extLst>
                <a:ext uri="{C183D7F6-B498-43B3-948B-1728B52AA6E4}">
                  <adec:decorative xmlns:adec="http://schemas.microsoft.com/office/drawing/2017/decorative" val="1"/>
                </a:ext>
              </a:extLst>
            </p:cNvPr>
            <p:cNvSpPr/>
            <p:nvPr/>
          </p:nvSpPr>
          <p:spPr>
            <a:xfrm flipH="false" flipV="false" rot="0">
              <a:off x="0" y="0"/>
              <a:ext cx="8952738" cy="12700"/>
            </a:xfrm>
            <a:custGeom>
              <a:avLst/>
              <a:gdLst/>
              <a:ahLst/>
              <a:cxnLst/>
              <a:rect r="r" b="b" t="t" l="l"/>
              <a:pathLst>
                <a:path h="12700" w="8952738">
                  <a:moveTo>
                    <a:pt x="6350" y="0"/>
                  </a:moveTo>
                  <a:lnTo>
                    <a:pt x="8946388" y="0"/>
                  </a:lnTo>
                  <a:cubicBezTo>
                    <a:pt x="8949944" y="0"/>
                    <a:pt x="8952738" y="2794"/>
                    <a:pt x="8952738" y="6350"/>
                  </a:cubicBezTo>
                  <a:cubicBezTo>
                    <a:pt x="8952738" y="9906"/>
                    <a:pt x="8949944" y="12700"/>
                    <a:pt x="894638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56" id="56"/>
          <p:cNvGrpSpPr/>
          <p:nvPr/>
        </p:nvGrpSpPr>
        <p:grpSpPr>
          <a:xfrm rot="5400000">
            <a:off x="10797921" y="6959535"/>
            <a:ext cx="6714569" cy="9525"/>
            <a:chOff x="0" y="0"/>
            <a:chExt cx="8952759" cy="12700"/>
          </a:xfrm>
        </p:grpSpPr>
        <p:sp>
          <p:nvSpPr>
            <p:cNvPr name="Freeform 57" id="57">
              <a:extLst>
                <a:ext uri="{C183D7F6-B498-43B3-948B-1728B52AA6E4}">
                  <adec:decorative xmlns:adec="http://schemas.microsoft.com/office/drawing/2017/decorative" val="1"/>
                </a:ext>
              </a:extLst>
            </p:cNvPr>
            <p:cNvSpPr/>
            <p:nvPr/>
          </p:nvSpPr>
          <p:spPr>
            <a:xfrm flipH="false" flipV="false" rot="0">
              <a:off x="0" y="0"/>
              <a:ext cx="8952738" cy="12700"/>
            </a:xfrm>
            <a:custGeom>
              <a:avLst/>
              <a:gdLst/>
              <a:ahLst/>
              <a:cxnLst/>
              <a:rect r="r" b="b" t="t" l="l"/>
              <a:pathLst>
                <a:path h="12700" w="8952738">
                  <a:moveTo>
                    <a:pt x="6350" y="0"/>
                  </a:moveTo>
                  <a:lnTo>
                    <a:pt x="8946388" y="0"/>
                  </a:lnTo>
                  <a:cubicBezTo>
                    <a:pt x="8949944" y="0"/>
                    <a:pt x="8952738" y="2794"/>
                    <a:pt x="8952738" y="6350"/>
                  </a:cubicBezTo>
                  <a:cubicBezTo>
                    <a:pt x="8952738" y="9906"/>
                    <a:pt x="8949944" y="12700"/>
                    <a:pt x="894638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58" id="58"/>
          <p:cNvGrpSpPr/>
          <p:nvPr/>
        </p:nvGrpSpPr>
        <p:grpSpPr>
          <a:xfrm rot="0">
            <a:off x="16421912" y="409575"/>
            <a:ext cx="646367" cy="848357"/>
            <a:chOff x="0" y="0"/>
            <a:chExt cx="203200" cy="266700"/>
          </a:xfrm>
        </p:grpSpPr>
        <p:sp>
          <p:nvSpPr>
            <p:cNvPr name="Freeform 59" id="59"/>
            <p:cNvSpPr/>
            <p:nvPr/>
          </p:nvSpPr>
          <p:spPr>
            <a:xfrm flipH="false" flipV="false" rot="0">
              <a:off x="0" y="0"/>
              <a:ext cx="203200" cy="266700"/>
            </a:xfrm>
            <a:custGeom>
              <a:avLst/>
              <a:gdLst/>
              <a:ahLst/>
              <a:cxnLst/>
              <a:rect r="r" b="b" t="t" l="l"/>
              <a:pathLst>
                <a:path h="266700" w="203200">
                  <a:moveTo>
                    <a:pt x="0" y="0"/>
                  </a:moveTo>
                  <a:lnTo>
                    <a:pt x="203200" y="0"/>
                  </a:lnTo>
                  <a:lnTo>
                    <a:pt x="203200" y="266700"/>
                  </a:lnTo>
                  <a:lnTo>
                    <a:pt x="0" y="266700"/>
                  </a:lnTo>
                  <a:close/>
                </a:path>
              </a:pathLst>
            </a:custGeom>
            <a:solidFill>
              <a:srgbClr val="000000">
                <a:alpha val="0"/>
              </a:srgbClr>
            </a:solidFill>
          </p:spPr>
        </p:sp>
        <p:sp>
          <p:nvSpPr>
            <p:cNvPr name="TextBox 60" id="60"/>
            <p:cNvSpPr txBox="true"/>
            <p:nvPr/>
          </p:nvSpPr>
          <p:spPr>
            <a:xfrm>
              <a:off x="0" y="-47625"/>
              <a:ext cx="203200" cy="314325"/>
            </a:xfrm>
            <a:prstGeom prst="rect">
              <a:avLst/>
            </a:prstGeom>
          </p:spPr>
          <p:txBody>
            <a:bodyPr anchor="t" rtlCol="false" tIns="0" lIns="0" bIns="0" rIns="0"/>
            <a:lstStyle/>
            <a:p>
              <a:pPr algn="r">
                <a:lnSpc>
                  <a:spcPts val="2800"/>
                </a:lnSpc>
              </a:pPr>
              <a:r>
                <a:rPr lang="en-US" sz="2000" b="true">
                  <a:solidFill>
                    <a:srgbClr val="000000"/>
                  </a:solidFill>
                  <a:latin typeface="Aileron Bold"/>
                  <a:ea typeface="Aileron Bold"/>
                  <a:cs typeface="Aileron Bold"/>
                  <a:sym typeface="Aileron Bold"/>
                </a:rPr>
                <a:t>5</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75329"/>
            <a:ext cx="15199146" cy="5333163"/>
            <a:chOff x="0" y="0"/>
            <a:chExt cx="15068345" cy="5287267"/>
          </a:xfrm>
        </p:grpSpPr>
        <p:sp>
          <p:nvSpPr>
            <p:cNvPr name="Freeform 3" id="3"/>
            <p:cNvSpPr/>
            <p:nvPr/>
          </p:nvSpPr>
          <p:spPr>
            <a:xfrm flipH="false" flipV="false" rot="0">
              <a:off x="0" y="0"/>
              <a:ext cx="15068296" cy="5287264"/>
            </a:xfrm>
            <a:custGeom>
              <a:avLst/>
              <a:gdLst/>
              <a:ahLst/>
              <a:cxnLst/>
              <a:rect r="r" b="b" t="t" l="l"/>
              <a:pathLst>
                <a:path h="5287264" w="15068296">
                  <a:moveTo>
                    <a:pt x="0" y="0"/>
                  </a:moveTo>
                  <a:lnTo>
                    <a:pt x="15068296" y="0"/>
                  </a:lnTo>
                  <a:lnTo>
                    <a:pt x="15068296" y="5287264"/>
                  </a:lnTo>
                  <a:lnTo>
                    <a:pt x="0" y="5287264"/>
                  </a:lnTo>
                  <a:lnTo>
                    <a:pt x="0" y="0"/>
                  </a:lnTo>
                  <a:close/>
                </a:path>
              </a:pathLst>
            </a:custGeom>
            <a:blipFill>
              <a:blip r:embed="rId2"/>
              <a:stretch>
                <a:fillRect l="0" t="-30154" r="0" b="-30154"/>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50</a:t>
              </a:r>
            </a:p>
          </p:txBody>
        </p:sp>
      </p:grpSp>
      <p:grpSp>
        <p:nvGrpSpPr>
          <p:cNvPr name="Group 7" id="7"/>
          <p:cNvGrpSpPr/>
          <p:nvPr/>
        </p:nvGrpSpPr>
        <p:grpSpPr>
          <a:xfrm rot="0">
            <a:off x="2778369" y="1295608"/>
            <a:ext cx="9262714" cy="854606"/>
            <a:chOff x="0" y="0"/>
            <a:chExt cx="12350286" cy="1139475"/>
          </a:xfrm>
        </p:grpSpPr>
        <p:sp>
          <p:nvSpPr>
            <p:cNvPr name="Freeform 8" id="8"/>
            <p:cNvSpPr/>
            <p:nvPr/>
          </p:nvSpPr>
          <p:spPr>
            <a:xfrm flipH="false" flipV="false" rot="0">
              <a:off x="0" y="0"/>
              <a:ext cx="12350286" cy="1139475"/>
            </a:xfrm>
            <a:custGeom>
              <a:avLst/>
              <a:gdLst/>
              <a:ahLst/>
              <a:cxnLst/>
              <a:rect r="r" b="b" t="t" l="l"/>
              <a:pathLst>
                <a:path h="1139475" w="12350286">
                  <a:moveTo>
                    <a:pt x="0" y="0"/>
                  </a:moveTo>
                  <a:lnTo>
                    <a:pt x="12350286" y="0"/>
                  </a:lnTo>
                  <a:lnTo>
                    <a:pt x="12350286" y="1139475"/>
                  </a:lnTo>
                  <a:lnTo>
                    <a:pt x="0" y="1139475"/>
                  </a:lnTo>
                  <a:close/>
                </a:path>
              </a:pathLst>
            </a:custGeom>
            <a:solidFill>
              <a:srgbClr val="000000">
                <a:alpha val="0"/>
              </a:srgbClr>
            </a:solidFill>
          </p:spPr>
        </p:sp>
        <p:sp>
          <p:nvSpPr>
            <p:cNvPr name="TextBox 9" id="9"/>
            <p:cNvSpPr txBox="true"/>
            <p:nvPr/>
          </p:nvSpPr>
          <p:spPr>
            <a:xfrm>
              <a:off x="0" y="-85725"/>
              <a:ext cx="12350286" cy="1225200"/>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Finshed Product Entry</a:t>
              </a: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98493"/>
            <a:ext cx="14666080" cy="5878889"/>
            <a:chOff x="0" y="0"/>
            <a:chExt cx="19554773" cy="7838519"/>
          </a:xfrm>
        </p:grpSpPr>
        <p:sp>
          <p:nvSpPr>
            <p:cNvPr name="Freeform 3" id="3"/>
            <p:cNvSpPr/>
            <p:nvPr/>
          </p:nvSpPr>
          <p:spPr>
            <a:xfrm flipH="false" flipV="false" rot="0">
              <a:off x="0" y="0"/>
              <a:ext cx="19554825" cy="7838567"/>
            </a:xfrm>
            <a:custGeom>
              <a:avLst/>
              <a:gdLst/>
              <a:ahLst/>
              <a:cxnLst/>
              <a:rect r="r" b="b" t="t" l="l"/>
              <a:pathLst>
                <a:path h="7838567" w="19554825">
                  <a:moveTo>
                    <a:pt x="0" y="0"/>
                  </a:moveTo>
                  <a:lnTo>
                    <a:pt x="19554825" y="0"/>
                  </a:lnTo>
                  <a:lnTo>
                    <a:pt x="19554825" y="7838567"/>
                  </a:lnTo>
                  <a:lnTo>
                    <a:pt x="0" y="7838567"/>
                  </a:lnTo>
                  <a:lnTo>
                    <a:pt x="0" y="0"/>
                  </a:lnTo>
                  <a:close/>
                </a:path>
              </a:pathLst>
            </a:custGeom>
            <a:blipFill>
              <a:blip r:embed="rId2"/>
              <a:stretch>
                <a:fillRect l="0" t="0" r="0" b="-14794"/>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51</a:t>
              </a:r>
            </a:p>
          </p:txBody>
        </p:sp>
      </p:grpSp>
      <p:grpSp>
        <p:nvGrpSpPr>
          <p:cNvPr name="Group 7" id="7"/>
          <p:cNvGrpSpPr/>
          <p:nvPr/>
        </p:nvGrpSpPr>
        <p:grpSpPr>
          <a:xfrm rot="0">
            <a:off x="2778369" y="1295608"/>
            <a:ext cx="9262714" cy="803126"/>
            <a:chOff x="0" y="0"/>
            <a:chExt cx="12350286" cy="1070835"/>
          </a:xfrm>
        </p:grpSpPr>
        <p:sp>
          <p:nvSpPr>
            <p:cNvPr name="Freeform 8" id="8"/>
            <p:cNvSpPr/>
            <p:nvPr/>
          </p:nvSpPr>
          <p:spPr>
            <a:xfrm flipH="false" flipV="false" rot="0">
              <a:off x="0" y="0"/>
              <a:ext cx="12350286" cy="1070835"/>
            </a:xfrm>
            <a:custGeom>
              <a:avLst/>
              <a:gdLst/>
              <a:ahLst/>
              <a:cxnLst/>
              <a:rect r="r" b="b" t="t" l="l"/>
              <a:pathLst>
                <a:path h="1070835" w="12350286">
                  <a:moveTo>
                    <a:pt x="0" y="0"/>
                  </a:moveTo>
                  <a:lnTo>
                    <a:pt x="12350286" y="0"/>
                  </a:lnTo>
                  <a:lnTo>
                    <a:pt x="12350286" y="1070835"/>
                  </a:lnTo>
                  <a:lnTo>
                    <a:pt x="0" y="1070835"/>
                  </a:lnTo>
                  <a:close/>
                </a:path>
              </a:pathLst>
            </a:custGeom>
            <a:solidFill>
              <a:srgbClr val="000000">
                <a:alpha val="0"/>
              </a:srgbClr>
            </a:solidFill>
          </p:spPr>
        </p:sp>
        <p:sp>
          <p:nvSpPr>
            <p:cNvPr name="TextBox 9" id="9"/>
            <p:cNvSpPr txBox="true"/>
            <p:nvPr/>
          </p:nvSpPr>
          <p:spPr>
            <a:xfrm>
              <a:off x="0" y="-85725"/>
              <a:ext cx="12350286" cy="1156560"/>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Invoicing Entry</a:t>
              </a:r>
            </a:p>
          </p:txBody>
        </p:sp>
      </p:gr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326811"/>
            <a:ext cx="13077898" cy="6207486"/>
            <a:chOff x="0" y="0"/>
            <a:chExt cx="17437197" cy="8276648"/>
          </a:xfrm>
        </p:grpSpPr>
        <p:sp>
          <p:nvSpPr>
            <p:cNvPr name="Freeform 3" id="3"/>
            <p:cNvSpPr/>
            <p:nvPr/>
          </p:nvSpPr>
          <p:spPr>
            <a:xfrm flipH="false" flipV="false" rot="0">
              <a:off x="0" y="0"/>
              <a:ext cx="17437227" cy="8276590"/>
            </a:xfrm>
            <a:custGeom>
              <a:avLst/>
              <a:gdLst/>
              <a:ahLst/>
              <a:cxnLst/>
              <a:rect r="r" b="b" t="t" l="l"/>
              <a:pathLst>
                <a:path h="8276590" w="17437227">
                  <a:moveTo>
                    <a:pt x="0" y="0"/>
                  </a:moveTo>
                  <a:lnTo>
                    <a:pt x="17437227" y="0"/>
                  </a:lnTo>
                  <a:lnTo>
                    <a:pt x="17437227" y="8276590"/>
                  </a:lnTo>
                  <a:lnTo>
                    <a:pt x="0" y="8276590"/>
                  </a:lnTo>
                  <a:lnTo>
                    <a:pt x="0" y="0"/>
                  </a:lnTo>
                  <a:close/>
                </a:path>
              </a:pathLst>
            </a:custGeom>
            <a:blipFill>
              <a:blip r:embed="rId2"/>
              <a:stretch>
                <a:fillRect l="0" t="-15837" r="0" b="-15838"/>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52</a:t>
              </a:r>
            </a:p>
          </p:txBody>
        </p:sp>
      </p:grpSp>
      <p:grpSp>
        <p:nvGrpSpPr>
          <p:cNvPr name="Group 7" id="7"/>
          <p:cNvGrpSpPr/>
          <p:nvPr/>
        </p:nvGrpSpPr>
        <p:grpSpPr>
          <a:xfrm rot="0">
            <a:off x="2778369" y="1295608"/>
            <a:ext cx="9262714" cy="790372"/>
            <a:chOff x="0" y="0"/>
            <a:chExt cx="12350286" cy="1053829"/>
          </a:xfrm>
        </p:grpSpPr>
        <p:sp>
          <p:nvSpPr>
            <p:cNvPr name="Freeform 8" id="8"/>
            <p:cNvSpPr/>
            <p:nvPr/>
          </p:nvSpPr>
          <p:spPr>
            <a:xfrm flipH="false" flipV="false" rot="0">
              <a:off x="0" y="0"/>
              <a:ext cx="12350286" cy="1053829"/>
            </a:xfrm>
            <a:custGeom>
              <a:avLst/>
              <a:gdLst/>
              <a:ahLst/>
              <a:cxnLst/>
              <a:rect r="r" b="b" t="t" l="l"/>
              <a:pathLst>
                <a:path h="1053829" w="12350286">
                  <a:moveTo>
                    <a:pt x="0" y="0"/>
                  </a:moveTo>
                  <a:lnTo>
                    <a:pt x="12350286" y="0"/>
                  </a:lnTo>
                  <a:lnTo>
                    <a:pt x="12350286" y="1053829"/>
                  </a:lnTo>
                  <a:lnTo>
                    <a:pt x="0" y="1053829"/>
                  </a:lnTo>
                  <a:close/>
                </a:path>
              </a:pathLst>
            </a:custGeom>
            <a:solidFill>
              <a:srgbClr val="000000">
                <a:alpha val="0"/>
              </a:srgbClr>
            </a:solidFill>
          </p:spPr>
        </p:sp>
        <p:sp>
          <p:nvSpPr>
            <p:cNvPr name="TextBox 9" id="9"/>
            <p:cNvSpPr txBox="true"/>
            <p:nvPr/>
          </p:nvSpPr>
          <p:spPr>
            <a:xfrm>
              <a:off x="0" y="-85725"/>
              <a:ext cx="12350286" cy="1139554"/>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Payroll Entry</a:t>
              </a: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104073"/>
            <a:ext cx="10688881" cy="6680551"/>
            <a:chOff x="0" y="0"/>
            <a:chExt cx="14251841" cy="8907401"/>
          </a:xfrm>
        </p:grpSpPr>
        <p:sp>
          <p:nvSpPr>
            <p:cNvPr name="Freeform 3" id="3"/>
            <p:cNvSpPr/>
            <p:nvPr/>
          </p:nvSpPr>
          <p:spPr>
            <a:xfrm flipH="false" flipV="false" rot="0">
              <a:off x="0" y="0"/>
              <a:ext cx="14251812" cy="8907399"/>
            </a:xfrm>
            <a:custGeom>
              <a:avLst/>
              <a:gdLst/>
              <a:ahLst/>
              <a:cxnLst/>
              <a:rect r="r" b="b" t="t" l="l"/>
              <a:pathLst>
                <a:path h="8907399" w="14251812">
                  <a:moveTo>
                    <a:pt x="0" y="0"/>
                  </a:moveTo>
                  <a:lnTo>
                    <a:pt x="14251812" y="0"/>
                  </a:lnTo>
                  <a:lnTo>
                    <a:pt x="14251812" y="8907399"/>
                  </a:lnTo>
                  <a:lnTo>
                    <a:pt x="0" y="8907399"/>
                  </a:lnTo>
                  <a:lnTo>
                    <a:pt x="0" y="0"/>
                  </a:lnTo>
                  <a:close/>
                </a:path>
              </a:pathLst>
            </a:custGeom>
            <a:blipFill>
              <a:blip r:embed="rId2"/>
              <a:stretch>
                <a:fillRect l="0" t="0" r="0" b="0"/>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53</a:t>
              </a:r>
            </a:p>
          </p:txBody>
        </p:sp>
      </p:grpSp>
      <p:grpSp>
        <p:nvGrpSpPr>
          <p:cNvPr name="Group 7" id="7"/>
          <p:cNvGrpSpPr/>
          <p:nvPr/>
        </p:nvGrpSpPr>
        <p:grpSpPr>
          <a:xfrm rot="0">
            <a:off x="2778369" y="1295608"/>
            <a:ext cx="9262714" cy="808465"/>
            <a:chOff x="0" y="0"/>
            <a:chExt cx="12350286" cy="1077954"/>
          </a:xfrm>
        </p:grpSpPr>
        <p:sp>
          <p:nvSpPr>
            <p:cNvPr name="Freeform 8" id="8"/>
            <p:cNvSpPr/>
            <p:nvPr/>
          </p:nvSpPr>
          <p:spPr>
            <a:xfrm flipH="false" flipV="false" rot="0">
              <a:off x="0" y="0"/>
              <a:ext cx="12350286" cy="1077954"/>
            </a:xfrm>
            <a:custGeom>
              <a:avLst/>
              <a:gdLst/>
              <a:ahLst/>
              <a:cxnLst/>
              <a:rect r="r" b="b" t="t" l="l"/>
              <a:pathLst>
                <a:path h="1077954" w="12350286">
                  <a:moveTo>
                    <a:pt x="0" y="0"/>
                  </a:moveTo>
                  <a:lnTo>
                    <a:pt x="12350286" y="0"/>
                  </a:lnTo>
                  <a:lnTo>
                    <a:pt x="12350286" y="1077954"/>
                  </a:lnTo>
                  <a:lnTo>
                    <a:pt x="0" y="1077954"/>
                  </a:lnTo>
                  <a:close/>
                </a:path>
              </a:pathLst>
            </a:custGeom>
            <a:solidFill>
              <a:srgbClr val="000000">
                <a:alpha val="0"/>
              </a:srgbClr>
            </a:solidFill>
          </p:spPr>
        </p:sp>
        <p:sp>
          <p:nvSpPr>
            <p:cNvPr name="TextBox 9" id="9"/>
            <p:cNvSpPr txBox="true"/>
            <p:nvPr/>
          </p:nvSpPr>
          <p:spPr>
            <a:xfrm>
              <a:off x="0" y="-85725"/>
              <a:ext cx="12350286" cy="1163679"/>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Reporting . Balance Sheet</a:t>
              </a:r>
            </a:p>
          </p:txBody>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150965"/>
            <a:ext cx="11032407" cy="6895254"/>
            <a:chOff x="0" y="0"/>
            <a:chExt cx="14709876" cy="9193672"/>
          </a:xfrm>
        </p:grpSpPr>
        <p:sp>
          <p:nvSpPr>
            <p:cNvPr name="Freeform 3" id="3"/>
            <p:cNvSpPr/>
            <p:nvPr/>
          </p:nvSpPr>
          <p:spPr>
            <a:xfrm flipH="false" flipV="false" rot="0">
              <a:off x="0" y="0"/>
              <a:ext cx="14709902" cy="9193657"/>
            </a:xfrm>
            <a:custGeom>
              <a:avLst/>
              <a:gdLst/>
              <a:ahLst/>
              <a:cxnLst/>
              <a:rect r="r" b="b" t="t" l="l"/>
              <a:pathLst>
                <a:path h="9193657" w="14709902">
                  <a:moveTo>
                    <a:pt x="0" y="0"/>
                  </a:moveTo>
                  <a:lnTo>
                    <a:pt x="14709902" y="0"/>
                  </a:lnTo>
                  <a:lnTo>
                    <a:pt x="14709902" y="9193657"/>
                  </a:lnTo>
                  <a:lnTo>
                    <a:pt x="0" y="9193657"/>
                  </a:lnTo>
                  <a:lnTo>
                    <a:pt x="0" y="0"/>
                  </a:lnTo>
                  <a:close/>
                </a:path>
              </a:pathLst>
            </a:custGeom>
            <a:blipFill>
              <a:blip r:embed="rId2"/>
              <a:stretch>
                <a:fillRect l="0" t="0" r="0" b="0"/>
              </a:stretch>
            </a:blipFill>
          </p:spPr>
        </p:sp>
      </p:grpSp>
      <p:grpSp>
        <p:nvGrpSpPr>
          <p:cNvPr name="Group 4" id="4"/>
          <p:cNvGrpSpPr/>
          <p:nvPr/>
        </p:nvGrpSpPr>
        <p:grpSpPr>
          <a:xfrm rot="0">
            <a:off x="17259300" y="9543894"/>
            <a:ext cx="476094" cy="595117"/>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54</a:t>
              </a:r>
            </a:p>
          </p:txBody>
        </p:sp>
      </p:grpSp>
      <p:grpSp>
        <p:nvGrpSpPr>
          <p:cNvPr name="Group 7" id="7"/>
          <p:cNvGrpSpPr/>
          <p:nvPr/>
        </p:nvGrpSpPr>
        <p:grpSpPr>
          <a:xfrm rot="0">
            <a:off x="2778369" y="1295608"/>
            <a:ext cx="9262714" cy="855357"/>
            <a:chOff x="0" y="0"/>
            <a:chExt cx="12350286" cy="1140476"/>
          </a:xfrm>
        </p:grpSpPr>
        <p:sp>
          <p:nvSpPr>
            <p:cNvPr name="Freeform 8" id="8"/>
            <p:cNvSpPr/>
            <p:nvPr/>
          </p:nvSpPr>
          <p:spPr>
            <a:xfrm flipH="false" flipV="false" rot="0">
              <a:off x="0" y="0"/>
              <a:ext cx="12350286" cy="1140476"/>
            </a:xfrm>
            <a:custGeom>
              <a:avLst/>
              <a:gdLst/>
              <a:ahLst/>
              <a:cxnLst/>
              <a:rect r="r" b="b" t="t" l="l"/>
              <a:pathLst>
                <a:path h="1140476" w="12350286">
                  <a:moveTo>
                    <a:pt x="0" y="0"/>
                  </a:moveTo>
                  <a:lnTo>
                    <a:pt x="12350286" y="0"/>
                  </a:lnTo>
                  <a:lnTo>
                    <a:pt x="12350286" y="1140476"/>
                  </a:lnTo>
                  <a:lnTo>
                    <a:pt x="0" y="1140476"/>
                  </a:lnTo>
                  <a:close/>
                </a:path>
              </a:pathLst>
            </a:custGeom>
            <a:solidFill>
              <a:srgbClr val="000000">
                <a:alpha val="0"/>
              </a:srgbClr>
            </a:solidFill>
          </p:spPr>
        </p:sp>
        <p:sp>
          <p:nvSpPr>
            <p:cNvPr name="TextBox 9" id="9"/>
            <p:cNvSpPr txBox="true"/>
            <p:nvPr/>
          </p:nvSpPr>
          <p:spPr>
            <a:xfrm>
              <a:off x="0" y="-85725"/>
              <a:ext cx="12350286" cy="1226201"/>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Reporting . Profit and loss</a:t>
              </a:r>
            </a:p>
          </p:txBody>
        </p:sp>
      </p:grpSp>
    </p:spTree>
  </p:cSld>
  <p:clrMapOvr>
    <a:masterClrMapping/>
  </p:clrMapOvr>
</p:sld>
</file>

<file path=ppt/slides/slide55.xml><?xml version="1.0" encoding="utf-8"?>
<p:sld xmlns:p="http://schemas.openxmlformats.org/presentationml/2006/main" xmlns:a="http://schemas.openxmlformats.org/drawingml/2006/main">
  <p:cSld>
    <p:bg>
      <p:bgPr>
        <a:solidFill>
          <a:srgbClr val="69522F"/>
        </a:solidFill>
      </p:bgPr>
    </p:bg>
    <p:spTree>
      <p:nvGrpSpPr>
        <p:cNvPr id="1" name=""/>
        <p:cNvGrpSpPr/>
        <p:nvPr/>
      </p:nvGrpSpPr>
      <p:grpSpPr>
        <a:xfrm>
          <a:off x="0" y="0"/>
          <a:ext cx="0" cy="0"/>
          <a:chOff x="0" y="0"/>
          <a:chExt cx="0" cy="0"/>
        </a:xfrm>
      </p:grpSpPr>
      <p:sp>
        <p:nvSpPr>
          <p:cNvPr name="TextBox 2" id="2"/>
          <p:cNvSpPr txBox="true"/>
          <p:nvPr/>
        </p:nvSpPr>
        <p:spPr>
          <a:xfrm rot="0">
            <a:off x="1683494" y="4594013"/>
            <a:ext cx="14477318" cy="1279948"/>
          </a:xfrm>
          <a:prstGeom prst="rect">
            <a:avLst/>
          </a:prstGeom>
        </p:spPr>
        <p:txBody>
          <a:bodyPr anchor="t" rtlCol="false" tIns="0" lIns="0" bIns="0" rIns="0">
            <a:spAutoFit/>
          </a:bodyPr>
          <a:lstStyle/>
          <a:p>
            <a:pPr algn="ctr">
              <a:lnSpc>
                <a:spcPts val="9600"/>
              </a:lnSpc>
            </a:pPr>
            <a:r>
              <a:rPr lang="en-US" sz="9600" spc="-192">
                <a:solidFill>
                  <a:srgbClr val="FFFFFF"/>
                </a:solidFill>
                <a:latin typeface="Poppins Bold"/>
                <a:ea typeface="Poppins Bold"/>
                <a:cs typeface="Poppins Bold"/>
                <a:sym typeface="Poppins Bold"/>
              </a:rPr>
              <a:t>Thank you!</a:t>
            </a:r>
          </a:p>
        </p:txBody>
      </p:sp>
      <p:sp>
        <p:nvSpPr>
          <p:cNvPr name="TextBox 3" id="3"/>
          <p:cNvSpPr txBox="true"/>
          <p:nvPr/>
        </p:nvSpPr>
        <p:spPr>
          <a:xfrm rot="0">
            <a:off x="5858804" y="6249848"/>
            <a:ext cx="5713938" cy="314748"/>
          </a:xfrm>
          <a:prstGeom prst="rect">
            <a:avLst/>
          </a:prstGeom>
        </p:spPr>
        <p:txBody>
          <a:bodyPr anchor="t" rtlCol="false" tIns="0" lIns="0" bIns="0" rIns="0">
            <a:spAutoFit/>
          </a:bodyPr>
          <a:lstStyle/>
          <a:p>
            <a:pPr algn="l">
              <a:lnSpc>
                <a:spcPts val="2549"/>
              </a:lnSpc>
            </a:pPr>
            <a:r>
              <a:rPr lang="en-US" sz="2124" spc="53">
                <a:solidFill>
                  <a:srgbClr val="FFFFFF"/>
                </a:solidFill>
                <a:latin typeface="Poppins Medium"/>
                <a:ea typeface="Poppins Medium"/>
                <a:cs typeface="Poppins Medium"/>
                <a:sym typeface="Poppins Medium"/>
              </a:rPr>
              <a:t>GROUP : NXT34 - ALX2 - ERP1 - G1</a:t>
            </a:r>
          </a:p>
        </p:txBody>
      </p:sp>
      <p:sp>
        <p:nvSpPr>
          <p:cNvPr name="TextBox 4" id="4"/>
          <p:cNvSpPr txBox="true"/>
          <p:nvPr/>
        </p:nvSpPr>
        <p:spPr>
          <a:xfrm rot="0">
            <a:off x="5858804" y="6787653"/>
            <a:ext cx="6570393" cy="314748"/>
          </a:xfrm>
          <a:prstGeom prst="rect">
            <a:avLst/>
          </a:prstGeom>
        </p:spPr>
        <p:txBody>
          <a:bodyPr anchor="t" rtlCol="false" tIns="0" lIns="0" bIns="0" rIns="0">
            <a:spAutoFit/>
          </a:bodyPr>
          <a:lstStyle/>
          <a:p>
            <a:pPr algn="l">
              <a:lnSpc>
                <a:spcPts val="2549"/>
              </a:lnSpc>
            </a:pPr>
            <a:r>
              <a:rPr lang="en-US" sz="2124" spc="53">
                <a:solidFill>
                  <a:srgbClr val="FFFFFF"/>
                </a:solidFill>
                <a:latin typeface="Poppins Medium"/>
                <a:ea typeface="Poppins Medium"/>
                <a:cs typeface="Poppins Medium"/>
                <a:sym typeface="Poppins Medium"/>
              </a:rPr>
              <a:t>DIGITAL EGYPT PIONEERS INITIATIVE ROUND 2 </a:t>
            </a:r>
          </a:p>
        </p:txBody>
      </p:sp>
      <p:sp>
        <p:nvSpPr>
          <p:cNvPr name="TextBox 5" id="5"/>
          <p:cNvSpPr txBox="true"/>
          <p:nvPr/>
        </p:nvSpPr>
        <p:spPr>
          <a:xfrm rot="0">
            <a:off x="5858804" y="7792527"/>
            <a:ext cx="5713938" cy="314748"/>
          </a:xfrm>
          <a:prstGeom prst="rect">
            <a:avLst/>
          </a:prstGeom>
        </p:spPr>
        <p:txBody>
          <a:bodyPr anchor="t" rtlCol="false" tIns="0" lIns="0" bIns="0" rIns="0">
            <a:spAutoFit/>
          </a:bodyPr>
          <a:lstStyle/>
          <a:p>
            <a:pPr algn="l">
              <a:lnSpc>
                <a:spcPts val="2549"/>
              </a:lnSpc>
            </a:pPr>
            <a:r>
              <a:rPr lang="en-US" sz="2124" spc="53">
                <a:solidFill>
                  <a:srgbClr val="FFFFFF"/>
                </a:solidFill>
                <a:latin typeface="Poppins Medium"/>
                <a:ea typeface="Poppins Medium"/>
                <a:cs typeface="Poppins Medium"/>
                <a:sym typeface="Poppins Medium"/>
              </a:rPr>
              <a:t>INSTRUCTOR : AHMED KHALIL</a:t>
            </a:r>
          </a:p>
        </p:txBody>
      </p:sp>
      <p:sp>
        <p:nvSpPr>
          <p:cNvPr name="TextBox 6" id="6"/>
          <p:cNvSpPr txBox="true"/>
          <p:nvPr/>
        </p:nvSpPr>
        <p:spPr>
          <a:xfrm rot="0">
            <a:off x="5858804" y="7321477"/>
            <a:ext cx="5713938" cy="314748"/>
          </a:xfrm>
          <a:prstGeom prst="rect">
            <a:avLst/>
          </a:prstGeom>
        </p:spPr>
        <p:txBody>
          <a:bodyPr anchor="t" rtlCol="false" tIns="0" lIns="0" bIns="0" rIns="0">
            <a:spAutoFit/>
          </a:bodyPr>
          <a:lstStyle/>
          <a:p>
            <a:pPr algn="l">
              <a:lnSpc>
                <a:spcPts val="2549"/>
              </a:lnSpc>
            </a:pPr>
            <a:r>
              <a:rPr lang="en-US" sz="2124" spc="53">
                <a:solidFill>
                  <a:srgbClr val="FFFFFF"/>
                </a:solidFill>
                <a:latin typeface="Poppins Medium"/>
                <a:ea typeface="Poppins Medium"/>
                <a:cs typeface="Poppins Medium"/>
                <a:sym typeface="Poppins Medium"/>
              </a:rPr>
              <a:t>NEXT ACADEMY</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125" y="0"/>
            <a:ext cx="8794857" cy="10287000"/>
            <a:chOff x="0" y="0"/>
            <a:chExt cx="2975051" cy="347980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2975050" cy="3479800"/>
            </a:xfrm>
            <a:custGeom>
              <a:avLst/>
              <a:gdLst/>
              <a:ahLst/>
              <a:cxnLst/>
              <a:rect r="r" b="b" t="t" l="l"/>
              <a:pathLst>
                <a:path h="3479800" w="2975050">
                  <a:moveTo>
                    <a:pt x="0" y="0"/>
                  </a:moveTo>
                  <a:lnTo>
                    <a:pt x="2975050" y="0"/>
                  </a:lnTo>
                  <a:lnTo>
                    <a:pt x="2975050" y="3479800"/>
                  </a:lnTo>
                  <a:lnTo>
                    <a:pt x="0" y="3479800"/>
                  </a:lnTo>
                  <a:close/>
                </a:path>
              </a:pathLst>
            </a:custGeom>
            <a:solidFill>
              <a:srgbClr val="69522F"/>
            </a:solidFill>
          </p:spPr>
        </p:sp>
      </p:grpSp>
      <p:grpSp>
        <p:nvGrpSpPr>
          <p:cNvPr name="Group 4" id="4"/>
          <p:cNvGrpSpPr/>
          <p:nvPr/>
        </p:nvGrpSpPr>
        <p:grpSpPr>
          <a:xfrm rot="0">
            <a:off x="10562865" y="1028700"/>
            <a:ext cx="1659904" cy="1659897"/>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5422" r="0" b="-74175"/>
              </a:stretch>
            </a:blipFill>
          </p:spPr>
        </p:sp>
      </p:grpSp>
      <p:grpSp>
        <p:nvGrpSpPr>
          <p:cNvPr name="Group 6" id="6"/>
          <p:cNvGrpSpPr/>
          <p:nvPr/>
        </p:nvGrpSpPr>
        <p:grpSpPr>
          <a:xfrm rot="0">
            <a:off x="10647029" y="3263245"/>
            <a:ext cx="1659904" cy="1659897"/>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grpSp>
        <p:nvGrpSpPr>
          <p:cNvPr name="Group 8" id="8"/>
          <p:cNvGrpSpPr/>
          <p:nvPr/>
        </p:nvGrpSpPr>
        <p:grpSpPr>
          <a:xfrm rot="0">
            <a:off x="10562865" y="5599885"/>
            <a:ext cx="1659904" cy="1659897"/>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
        <p:nvSpPr>
          <p:cNvPr name="AutoShape 10" id="10">
            <a:extLst>
              <a:ext uri="{C183D7F6-B498-43B3-948B-1728B52AA6E4}">
                <adec:decorative xmlns:adec="http://schemas.microsoft.com/office/drawing/2017/decorative" val="1"/>
              </a:ext>
            </a:extLst>
          </p:cNvPr>
          <p:cNvSpPr/>
          <p:nvPr/>
        </p:nvSpPr>
        <p:spPr>
          <a:xfrm rot="0">
            <a:off x="10562865" y="3646900"/>
            <a:ext cx="5747740" cy="0"/>
          </a:xfrm>
          <a:prstGeom prst="line">
            <a:avLst/>
          </a:prstGeom>
          <a:ln cap="rnd" w="9525">
            <a:solidFill>
              <a:srgbClr val="1E1919">
                <a:alpha val="29804"/>
              </a:srgbClr>
            </a:solidFill>
            <a:prstDash val="solid"/>
            <a:headEnd type="none" len="sm" w="sm"/>
            <a:tailEnd type="none" len="sm" w="sm"/>
          </a:ln>
        </p:spPr>
      </p:sp>
      <p:sp>
        <p:nvSpPr>
          <p:cNvPr name="AutoShape 11" id="11">
            <a:extLst>
              <a:ext uri="{C183D7F6-B498-43B3-948B-1728B52AA6E4}">
                <adec:decorative xmlns:adec="http://schemas.microsoft.com/office/drawing/2017/decorative" val="1"/>
              </a:ext>
            </a:extLst>
          </p:cNvPr>
          <p:cNvSpPr/>
          <p:nvPr/>
        </p:nvSpPr>
        <p:spPr>
          <a:xfrm>
            <a:off x="10562865" y="6509167"/>
            <a:ext cx="5747740" cy="0"/>
          </a:xfrm>
          <a:prstGeom prst="line">
            <a:avLst/>
          </a:prstGeom>
          <a:ln cap="rnd" w="9525">
            <a:solidFill>
              <a:srgbClr val="1E1919">
                <a:alpha val="29804"/>
              </a:srgbClr>
            </a:solidFill>
            <a:prstDash val="solid"/>
            <a:headEnd type="none" len="sm" w="sm"/>
            <a:tailEnd type="none" len="sm" w="sm"/>
          </a:ln>
        </p:spPr>
      </p:sp>
      <p:sp>
        <p:nvSpPr>
          <p:cNvPr name="TextBox 12" id="12"/>
          <p:cNvSpPr txBox="true"/>
          <p:nvPr/>
        </p:nvSpPr>
        <p:spPr>
          <a:xfrm rot="0">
            <a:off x="1036174" y="3914775"/>
            <a:ext cx="6680260" cy="2447925"/>
          </a:xfrm>
          <a:prstGeom prst="rect">
            <a:avLst/>
          </a:prstGeom>
        </p:spPr>
        <p:txBody>
          <a:bodyPr anchor="t" rtlCol="false" tIns="0" lIns="0" bIns="0" rIns="0">
            <a:spAutoFit/>
          </a:bodyPr>
          <a:lstStyle/>
          <a:p>
            <a:pPr algn="ctr" marL="0" indent="0" lvl="0">
              <a:lnSpc>
                <a:spcPts val="9600"/>
              </a:lnSpc>
              <a:spcBef>
                <a:spcPct val="0"/>
              </a:spcBef>
            </a:pPr>
            <a:r>
              <a:rPr lang="en-US" b="true" sz="8000" spc="-240" u="none">
                <a:solidFill>
                  <a:srgbClr val="FFFFFF"/>
                </a:solidFill>
                <a:latin typeface="Poppins Bold"/>
                <a:ea typeface="Poppins Bold"/>
                <a:cs typeface="Poppins Bold"/>
                <a:sym typeface="Poppins Bold"/>
              </a:rPr>
              <a:t>Meet</a:t>
            </a:r>
          </a:p>
          <a:p>
            <a:pPr algn="ctr" marL="0" indent="0" lvl="0">
              <a:lnSpc>
                <a:spcPts val="9600"/>
              </a:lnSpc>
              <a:spcBef>
                <a:spcPct val="0"/>
              </a:spcBef>
            </a:pPr>
            <a:r>
              <a:rPr lang="en-US" b="true" sz="8000" spc="-240" u="none">
                <a:solidFill>
                  <a:srgbClr val="FFFFFF"/>
                </a:solidFill>
                <a:latin typeface="Poppins Bold"/>
                <a:ea typeface="Poppins Bold"/>
                <a:cs typeface="Poppins Bold"/>
                <a:sym typeface="Poppins Bold"/>
              </a:rPr>
              <a:t>The Team</a:t>
            </a:r>
          </a:p>
        </p:txBody>
      </p:sp>
      <p:grpSp>
        <p:nvGrpSpPr>
          <p:cNvPr name="Group 13" id="13"/>
          <p:cNvGrpSpPr/>
          <p:nvPr/>
        </p:nvGrpSpPr>
        <p:grpSpPr>
          <a:xfrm rot="0">
            <a:off x="12517048" y="1517198"/>
            <a:ext cx="3361282" cy="688040"/>
            <a:chOff x="0" y="0"/>
            <a:chExt cx="4481710" cy="917386"/>
          </a:xfrm>
        </p:grpSpPr>
        <p:sp>
          <p:nvSpPr>
            <p:cNvPr name="TextBox 14" id="14"/>
            <p:cNvSpPr txBox="true"/>
            <p:nvPr/>
          </p:nvSpPr>
          <p:spPr>
            <a:xfrm rot="0">
              <a:off x="0" y="547626"/>
              <a:ext cx="4481710" cy="369760"/>
            </a:xfrm>
            <a:prstGeom prst="rect">
              <a:avLst/>
            </a:prstGeom>
          </p:spPr>
          <p:txBody>
            <a:bodyPr anchor="t" rtlCol="false" tIns="0" lIns="0" bIns="0" rIns="0">
              <a:spAutoFit/>
            </a:bodyPr>
            <a:lstStyle/>
            <a:p>
              <a:pPr algn="l">
                <a:lnSpc>
                  <a:spcPts val="2209"/>
                </a:lnSpc>
                <a:spcBef>
                  <a:spcPct val="0"/>
                </a:spcBef>
              </a:pPr>
              <a:r>
                <a:rPr lang="en-US" sz="1699">
                  <a:solidFill>
                    <a:srgbClr val="1E1919"/>
                  </a:solidFill>
                  <a:latin typeface="Poppins Light"/>
                  <a:ea typeface="Poppins Light"/>
                  <a:cs typeface="Poppins Light"/>
                  <a:sym typeface="Poppins Light"/>
                </a:rPr>
                <a:t>Odoo Implementer</a:t>
              </a:r>
            </a:p>
          </p:txBody>
        </p:sp>
        <p:sp>
          <p:nvSpPr>
            <p:cNvPr name="TextBox 15" id="15"/>
            <p:cNvSpPr txBox="true"/>
            <p:nvPr/>
          </p:nvSpPr>
          <p:spPr>
            <a:xfrm rot="0">
              <a:off x="0" y="-19050"/>
              <a:ext cx="4481710" cy="473963"/>
            </a:xfrm>
            <a:prstGeom prst="rect">
              <a:avLst/>
            </a:prstGeom>
          </p:spPr>
          <p:txBody>
            <a:bodyPr anchor="t" rtlCol="false" tIns="0" lIns="0" bIns="0" rIns="0">
              <a:spAutoFit/>
            </a:bodyPr>
            <a:lstStyle/>
            <a:p>
              <a:pPr algn="l">
                <a:lnSpc>
                  <a:spcPts val="2945"/>
                </a:lnSpc>
                <a:spcBef>
                  <a:spcPct val="0"/>
                </a:spcBef>
              </a:pPr>
              <a:r>
                <a:rPr lang="en-US" b="true" sz="2265" spc="-67">
                  <a:solidFill>
                    <a:srgbClr val="1E1919"/>
                  </a:solidFill>
                  <a:latin typeface="Poppins Medium Bold"/>
                  <a:ea typeface="Poppins Medium Bold"/>
                  <a:cs typeface="Poppins Medium Bold"/>
                  <a:sym typeface="Poppins Medium Bold"/>
                </a:rPr>
                <a:t>Abdulraman Ahmed</a:t>
              </a:r>
            </a:p>
          </p:txBody>
        </p:sp>
      </p:grpSp>
      <p:sp>
        <p:nvSpPr>
          <p:cNvPr name="TextBox 16" id="16"/>
          <p:cNvSpPr txBox="true"/>
          <p:nvPr/>
        </p:nvSpPr>
        <p:spPr>
          <a:xfrm rot="0">
            <a:off x="12517048" y="4252918"/>
            <a:ext cx="3361282" cy="284464"/>
          </a:xfrm>
          <a:prstGeom prst="rect">
            <a:avLst/>
          </a:prstGeom>
        </p:spPr>
        <p:txBody>
          <a:bodyPr anchor="t" rtlCol="false" tIns="0" lIns="0" bIns="0" rIns="0">
            <a:spAutoFit/>
          </a:bodyPr>
          <a:lstStyle/>
          <a:p>
            <a:pPr algn="l">
              <a:lnSpc>
                <a:spcPts val="2209"/>
              </a:lnSpc>
              <a:spcBef>
                <a:spcPct val="0"/>
              </a:spcBef>
            </a:pPr>
            <a:r>
              <a:rPr lang="en-US" sz="1699">
                <a:solidFill>
                  <a:srgbClr val="1E1919"/>
                </a:solidFill>
                <a:latin typeface="Poppins Light"/>
                <a:ea typeface="Poppins Light"/>
                <a:cs typeface="Poppins Light"/>
                <a:sym typeface="Poppins Light"/>
              </a:rPr>
              <a:t>Odoo Implementer</a:t>
            </a:r>
          </a:p>
        </p:txBody>
      </p:sp>
      <p:sp>
        <p:nvSpPr>
          <p:cNvPr name="TextBox 17" id="17"/>
          <p:cNvSpPr txBox="true"/>
          <p:nvPr/>
        </p:nvSpPr>
        <p:spPr>
          <a:xfrm rot="0">
            <a:off x="12517048" y="3830292"/>
            <a:ext cx="3361282" cy="360235"/>
          </a:xfrm>
          <a:prstGeom prst="rect">
            <a:avLst/>
          </a:prstGeom>
        </p:spPr>
        <p:txBody>
          <a:bodyPr anchor="t" rtlCol="false" tIns="0" lIns="0" bIns="0" rIns="0">
            <a:spAutoFit/>
          </a:bodyPr>
          <a:lstStyle/>
          <a:p>
            <a:pPr algn="l">
              <a:lnSpc>
                <a:spcPts val="2945"/>
              </a:lnSpc>
              <a:spcBef>
                <a:spcPct val="0"/>
              </a:spcBef>
            </a:pPr>
            <a:r>
              <a:rPr lang="en-US" b="true" sz="2265" spc="-67">
                <a:solidFill>
                  <a:srgbClr val="1E1919"/>
                </a:solidFill>
                <a:latin typeface="Poppins Medium Bold"/>
                <a:ea typeface="Poppins Medium Bold"/>
                <a:cs typeface="Poppins Medium Bold"/>
                <a:sym typeface="Poppins Medium Bold"/>
              </a:rPr>
              <a:t>Mostafa Amin</a:t>
            </a:r>
          </a:p>
        </p:txBody>
      </p:sp>
      <p:grpSp>
        <p:nvGrpSpPr>
          <p:cNvPr name="Group 18" id="18"/>
          <p:cNvGrpSpPr/>
          <p:nvPr/>
        </p:nvGrpSpPr>
        <p:grpSpPr>
          <a:xfrm rot="0">
            <a:off x="12601212" y="8181278"/>
            <a:ext cx="3361282" cy="688040"/>
            <a:chOff x="0" y="0"/>
            <a:chExt cx="4481710" cy="917386"/>
          </a:xfrm>
        </p:grpSpPr>
        <p:sp>
          <p:nvSpPr>
            <p:cNvPr name="TextBox 19" id="19"/>
            <p:cNvSpPr txBox="true"/>
            <p:nvPr/>
          </p:nvSpPr>
          <p:spPr>
            <a:xfrm rot="0">
              <a:off x="0" y="547626"/>
              <a:ext cx="4481710" cy="369760"/>
            </a:xfrm>
            <a:prstGeom prst="rect">
              <a:avLst/>
            </a:prstGeom>
          </p:spPr>
          <p:txBody>
            <a:bodyPr anchor="t" rtlCol="false" tIns="0" lIns="0" bIns="0" rIns="0">
              <a:spAutoFit/>
            </a:bodyPr>
            <a:lstStyle/>
            <a:p>
              <a:pPr algn="l">
                <a:lnSpc>
                  <a:spcPts val="2209"/>
                </a:lnSpc>
                <a:spcBef>
                  <a:spcPct val="0"/>
                </a:spcBef>
              </a:pPr>
              <a:r>
                <a:rPr lang="en-US" sz="1699">
                  <a:solidFill>
                    <a:srgbClr val="1E1919"/>
                  </a:solidFill>
                  <a:latin typeface="Poppins Light"/>
                  <a:ea typeface="Poppins Light"/>
                  <a:cs typeface="Poppins Light"/>
                  <a:sym typeface="Poppins Light"/>
                </a:rPr>
                <a:t>Odoo Implementer</a:t>
              </a:r>
            </a:p>
          </p:txBody>
        </p:sp>
        <p:sp>
          <p:nvSpPr>
            <p:cNvPr name="TextBox 20" id="20"/>
            <p:cNvSpPr txBox="true"/>
            <p:nvPr/>
          </p:nvSpPr>
          <p:spPr>
            <a:xfrm rot="0">
              <a:off x="0" y="-19050"/>
              <a:ext cx="4481710" cy="473963"/>
            </a:xfrm>
            <a:prstGeom prst="rect">
              <a:avLst/>
            </a:prstGeom>
          </p:spPr>
          <p:txBody>
            <a:bodyPr anchor="t" rtlCol="false" tIns="0" lIns="0" bIns="0" rIns="0">
              <a:spAutoFit/>
            </a:bodyPr>
            <a:lstStyle/>
            <a:p>
              <a:pPr algn="l">
                <a:lnSpc>
                  <a:spcPts val="2945"/>
                </a:lnSpc>
                <a:spcBef>
                  <a:spcPct val="0"/>
                </a:spcBef>
              </a:pPr>
              <a:r>
                <a:rPr lang="en-US" b="true" sz="2265" spc="-67">
                  <a:solidFill>
                    <a:srgbClr val="1E1919"/>
                  </a:solidFill>
                  <a:latin typeface="Poppins Medium Bold"/>
                  <a:ea typeface="Poppins Medium Bold"/>
                  <a:cs typeface="Poppins Medium Bold"/>
                  <a:sym typeface="Poppins Medium Bold"/>
                </a:rPr>
                <a:t>Mohamed Abdelrazik</a:t>
              </a:r>
            </a:p>
          </p:txBody>
        </p:sp>
      </p:grpSp>
      <p:sp>
        <p:nvSpPr>
          <p:cNvPr name="TextBox 21" id="21"/>
          <p:cNvSpPr txBox="true"/>
          <p:nvPr/>
        </p:nvSpPr>
        <p:spPr>
          <a:xfrm rot="0">
            <a:off x="12601212" y="6489389"/>
            <a:ext cx="3361282" cy="284464"/>
          </a:xfrm>
          <a:prstGeom prst="rect">
            <a:avLst/>
          </a:prstGeom>
        </p:spPr>
        <p:txBody>
          <a:bodyPr anchor="t" rtlCol="false" tIns="0" lIns="0" bIns="0" rIns="0">
            <a:spAutoFit/>
          </a:bodyPr>
          <a:lstStyle/>
          <a:p>
            <a:pPr algn="l">
              <a:lnSpc>
                <a:spcPts val="2209"/>
              </a:lnSpc>
              <a:spcBef>
                <a:spcPct val="0"/>
              </a:spcBef>
            </a:pPr>
            <a:r>
              <a:rPr lang="en-US" sz="1699">
                <a:solidFill>
                  <a:srgbClr val="1E1919"/>
                </a:solidFill>
                <a:latin typeface="Poppins Light"/>
                <a:ea typeface="Poppins Light"/>
                <a:cs typeface="Poppins Light"/>
                <a:sym typeface="Poppins Light"/>
              </a:rPr>
              <a:t>Odoo Implementer</a:t>
            </a:r>
          </a:p>
        </p:txBody>
      </p:sp>
      <p:sp>
        <p:nvSpPr>
          <p:cNvPr name="TextBox 22" id="22"/>
          <p:cNvSpPr txBox="true"/>
          <p:nvPr/>
        </p:nvSpPr>
        <p:spPr>
          <a:xfrm rot="0">
            <a:off x="12601212" y="6066763"/>
            <a:ext cx="3361282" cy="360235"/>
          </a:xfrm>
          <a:prstGeom prst="rect">
            <a:avLst/>
          </a:prstGeom>
        </p:spPr>
        <p:txBody>
          <a:bodyPr anchor="t" rtlCol="false" tIns="0" lIns="0" bIns="0" rIns="0">
            <a:spAutoFit/>
          </a:bodyPr>
          <a:lstStyle/>
          <a:p>
            <a:pPr algn="l">
              <a:lnSpc>
                <a:spcPts val="2945"/>
              </a:lnSpc>
              <a:spcBef>
                <a:spcPct val="0"/>
              </a:spcBef>
            </a:pPr>
            <a:r>
              <a:rPr lang="en-US" b="true" sz="2265" spc="-67">
                <a:solidFill>
                  <a:srgbClr val="1E1919"/>
                </a:solidFill>
                <a:latin typeface="Poppins Medium Bold"/>
                <a:ea typeface="Poppins Medium Bold"/>
                <a:cs typeface="Poppins Medium Bold"/>
                <a:sym typeface="Poppins Medium Bold"/>
              </a:rPr>
              <a:t>Youssef Abdelaall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582119"/>
            <a:ext cx="6811334" cy="4670107"/>
            <a:chOff x="0" y="0"/>
            <a:chExt cx="9081779" cy="6226810"/>
          </a:xfrm>
        </p:grpSpPr>
        <p:sp>
          <p:nvSpPr>
            <p:cNvPr name="Freeform 3" id="3"/>
            <p:cNvSpPr/>
            <p:nvPr/>
          </p:nvSpPr>
          <p:spPr>
            <a:xfrm flipH="false" flipV="false" rot="0">
              <a:off x="0" y="0"/>
              <a:ext cx="9081779" cy="6226809"/>
            </a:xfrm>
            <a:custGeom>
              <a:avLst/>
              <a:gdLst/>
              <a:ahLst/>
              <a:cxnLst/>
              <a:rect r="r" b="b" t="t" l="l"/>
              <a:pathLst>
                <a:path h="6226809" w="9081779">
                  <a:moveTo>
                    <a:pt x="0" y="0"/>
                  </a:moveTo>
                  <a:lnTo>
                    <a:pt x="9081779" y="0"/>
                  </a:lnTo>
                  <a:lnTo>
                    <a:pt x="9081779" y="6226809"/>
                  </a:lnTo>
                  <a:lnTo>
                    <a:pt x="0" y="6226809"/>
                  </a:lnTo>
                  <a:close/>
                </a:path>
              </a:pathLst>
            </a:custGeom>
            <a:solidFill>
              <a:srgbClr val="000000">
                <a:alpha val="0"/>
              </a:srgbClr>
            </a:solidFill>
          </p:spPr>
        </p:sp>
        <p:sp>
          <p:nvSpPr>
            <p:cNvPr name="TextBox 4" id="4"/>
            <p:cNvSpPr txBox="true"/>
            <p:nvPr/>
          </p:nvSpPr>
          <p:spPr>
            <a:xfrm>
              <a:off x="0" y="-19050"/>
              <a:ext cx="9081779" cy="6245860"/>
            </a:xfrm>
            <a:prstGeom prst="rect">
              <a:avLst/>
            </a:prstGeom>
          </p:spPr>
          <p:txBody>
            <a:bodyPr anchor="t" rtlCol="false" tIns="0" lIns="0" bIns="0" rIns="0"/>
            <a:lstStyle/>
            <a:p>
              <a:pPr algn="l">
                <a:lnSpc>
                  <a:spcPts val="3120"/>
                </a:lnSpc>
              </a:pPr>
              <a:r>
                <a:rPr lang="en-US" sz="2400">
                  <a:solidFill>
                    <a:srgbClr val="000000"/>
                  </a:solidFill>
                  <a:latin typeface="Montserrat"/>
                  <a:ea typeface="Montserrat"/>
                  <a:cs typeface="Montserrat"/>
                  <a:sym typeface="Montserrat"/>
                </a:rPr>
                <a:t>Style Edge chose Odoo for its integrated, all-in-one ERP solution that streamlines sales, inventory, purchasing, manufacturing, and accounting. Odoo’s real-time data, customization options, and scalability make it the perfect fit for improving efficiency and supporting growth.</a:t>
              </a:r>
            </a:p>
            <a:p>
              <a:pPr algn="l">
                <a:lnSpc>
                  <a:spcPts val="3120"/>
                </a:lnSpc>
              </a:pPr>
            </a:p>
            <a:p>
              <a:pPr algn="l">
                <a:lnSpc>
                  <a:spcPts val="3120"/>
                </a:lnSpc>
              </a:pPr>
            </a:p>
            <a:p>
              <a:pPr algn="l">
                <a:lnSpc>
                  <a:spcPts val="3120"/>
                </a:lnSpc>
              </a:pPr>
            </a:p>
            <a:p>
              <a:pPr algn="l">
                <a:lnSpc>
                  <a:spcPts val="3120"/>
                </a:lnSpc>
              </a:pPr>
            </a:p>
            <a:p>
              <a:pPr algn="l">
                <a:lnSpc>
                  <a:spcPts val="3120"/>
                </a:lnSpc>
              </a:pPr>
            </a:p>
          </p:txBody>
        </p:sp>
      </p:grpSp>
      <p:grpSp>
        <p:nvGrpSpPr>
          <p:cNvPr name="Group 5" id="5"/>
          <p:cNvGrpSpPr/>
          <p:nvPr/>
        </p:nvGrpSpPr>
        <p:grpSpPr>
          <a:xfrm rot="0">
            <a:off x="1028700" y="1069133"/>
            <a:ext cx="7972217" cy="2190750"/>
            <a:chOff x="0" y="0"/>
            <a:chExt cx="10629623" cy="2921000"/>
          </a:xfrm>
        </p:grpSpPr>
        <p:sp>
          <p:nvSpPr>
            <p:cNvPr name="Freeform 6" id="6"/>
            <p:cNvSpPr/>
            <p:nvPr/>
          </p:nvSpPr>
          <p:spPr>
            <a:xfrm flipH="false" flipV="false" rot="0">
              <a:off x="0" y="0"/>
              <a:ext cx="10629622" cy="2921000"/>
            </a:xfrm>
            <a:custGeom>
              <a:avLst/>
              <a:gdLst/>
              <a:ahLst/>
              <a:cxnLst/>
              <a:rect r="r" b="b" t="t" l="l"/>
              <a:pathLst>
                <a:path h="2921000" w="10629622">
                  <a:moveTo>
                    <a:pt x="0" y="0"/>
                  </a:moveTo>
                  <a:lnTo>
                    <a:pt x="10629622" y="0"/>
                  </a:lnTo>
                  <a:lnTo>
                    <a:pt x="10629622" y="2921000"/>
                  </a:lnTo>
                  <a:lnTo>
                    <a:pt x="0" y="2921000"/>
                  </a:lnTo>
                  <a:close/>
                </a:path>
              </a:pathLst>
            </a:custGeom>
            <a:solidFill>
              <a:srgbClr val="000000">
                <a:alpha val="0"/>
              </a:srgbClr>
            </a:solidFill>
          </p:spPr>
        </p:sp>
        <p:sp>
          <p:nvSpPr>
            <p:cNvPr name="TextBox 7" id="7"/>
            <p:cNvSpPr txBox="true"/>
            <p:nvPr/>
          </p:nvSpPr>
          <p:spPr>
            <a:xfrm>
              <a:off x="0" y="0"/>
              <a:ext cx="10629623" cy="2921000"/>
            </a:xfrm>
            <a:prstGeom prst="rect">
              <a:avLst/>
            </a:prstGeom>
          </p:spPr>
          <p:txBody>
            <a:bodyPr anchor="t" rtlCol="false" tIns="0" lIns="0" bIns="0" rIns="0"/>
            <a:lstStyle/>
            <a:p>
              <a:pPr algn="l">
                <a:lnSpc>
                  <a:spcPts val="8640"/>
                </a:lnSpc>
              </a:pPr>
              <a:r>
                <a:rPr lang="en-US" sz="7200" b="true">
                  <a:solidFill>
                    <a:srgbClr val="69522F"/>
                  </a:solidFill>
                  <a:latin typeface="Montserrat Bold"/>
                  <a:ea typeface="Montserrat Bold"/>
                  <a:cs typeface="Montserrat Bold"/>
                  <a:sym typeface="Montserrat Bold"/>
                </a:rPr>
                <a:t>Choosing</a:t>
              </a:r>
            </a:p>
            <a:p>
              <a:pPr algn="l">
                <a:lnSpc>
                  <a:spcPts val="8640"/>
                </a:lnSpc>
              </a:pPr>
              <a:r>
                <a:rPr lang="en-US" sz="7200" b="true">
                  <a:solidFill>
                    <a:srgbClr val="69522F"/>
                  </a:solidFill>
                  <a:latin typeface="Montserrat Bold"/>
                  <a:ea typeface="Montserrat Bold"/>
                  <a:cs typeface="Montserrat Bold"/>
                  <a:sym typeface="Montserrat Bold"/>
                </a:rPr>
                <a:t>Odoo</a:t>
              </a:r>
            </a:p>
          </p:txBody>
        </p:sp>
      </p:grpSp>
      <p:grpSp>
        <p:nvGrpSpPr>
          <p:cNvPr name="Group 8" id="8"/>
          <p:cNvGrpSpPr/>
          <p:nvPr/>
        </p:nvGrpSpPr>
        <p:grpSpPr>
          <a:xfrm rot="0">
            <a:off x="10553884" y="1926959"/>
            <a:ext cx="2948378" cy="453707"/>
            <a:chOff x="0" y="0"/>
            <a:chExt cx="3931171" cy="604943"/>
          </a:xfrm>
        </p:grpSpPr>
        <p:sp>
          <p:nvSpPr>
            <p:cNvPr name="Freeform 9" id="9"/>
            <p:cNvSpPr/>
            <p:nvPr/>
          </p:nvSpPr>
          <p:spPr>
            <a:xfrm flipH="false" flipV="false" rot="0">
              <a:off x="0" y="0"/>
              <a:ext cx="3931171" cy="604943"/>
            </a:xfrm>
            <a:custGeom>
              <a:avLst/>
              <a:gdLst/>
              <a:ahLst/>
              <a:cxnLst/>
              <a:rect r="r" b="b" t="t" l="l"/>
              <a:pathLst>
                <a:path h="604943" w="3931171">
                  <a:moveTo>
                    <a:pt x="0" y="0"/>
                  </a:moveTo>
                  <a:lnTo>
                    <a:pt x="3931171" y="0"/>
                  </a:lnTo>
                  <a:lnTo>
                    <a:pt x="3931171" y="604943"/>
                  </a:lnTo>
                  <a:lnTo>
                    <a:pt x="0" y="604943"/>
                  </a:lnTo>
                  <a:close/>
                </a:path>
              </a:pathLst>
            </a:custGeom>
            <a:solidFill>
              <a:srgbClr val="000000">
                <a:alpha val="0"/>
              </a:srgbClr>
            </a:solidFill>
          </p:spPr>
        </p:sp>
        <p:sp>
          <p:nvSpPr>
            <p:cNvPr name="TextBox 10" id="10"/>
            <p:cNvSpPr txBox="true"/>
            <p:nvPr/>
          </p:nvSpPr>
          <p:spPr>
            <a:xfrm>
              <a:off x="0" y="-19050"/>
              <a:ext cx="3931171" cy="623993"/>
            </a:xfrm>
            <a:prstGeom prst="rect">
              <a:avLst/>
            </a:prstGeom>
          </p:spPr>
          <p:txBody>
            <a:bodyPr anchor="t" rtlCol="false" tIns="0" lIns="0" bIns="0" rIns="0"/>
            <a:lstStyle/>
            <a:p>
              <a:pPr algn="l">
                <a:lnSpc>
                  <a:spcPts val="3770"/>
                </a:lnSpc>
              </a:pPr>
              <a:r>
                <a:rPr lang="en-US" sz="2900" b="true">
                  <a:solidFill>
                    <a:srgbClr val="000000"/>
                  </a:solidFill>
                  <a:latin typeface="Montserrat Bold"/>
                  <a:ea typeface="Montserrat Bold"/>
                  <a:cs typeface="Montserrat Bold"/>
                  <a:sym typeface="Montserrat Bold"/>
                </a:rPr>
                <a:t>Purchase</a:t>
              </a:r>
            </a:p>
          </p:txBody>
        </p:sp>
      </p:grpSp>
      <p:grpSp>
        <p:nvGrpSpPr>
          <p:cNvPr name="Group 11" id="11"/>
          <p:cNvGrpSpPr/>
          <p:nvPr/>
        </p:nvGrpSpPr>
        <p:grpSpPr>
          <a:xfrm rot="0">
            <a:off x="10553884" y="4225834"/>
            <a:ext cx="2948378" cy="579006"/>
            <a:chOff x="0" y="0"/>
            <a:chExt cx="3931171" cy="772008"/>
          </a:xfrm>
        </p:grpSpPr>
        <p:sp>
          <p:nvSpPr>
            <p:cNvPr name="Freeform 12" id="12"/>
            <p:cNvSpPr/>
            <p:nvPr/>
          </p:nvSpPr>
          <p:spPr>
            <a:xfrm flipH="false" flipV="false" rot="0">
              <a:off x="0" y="0"/>
              <a:ext cx="3931171" cy="772008"/>
            </a:xfrm>
            <a:custGeom>
              <a:avLst/>
              <a:gdLst/>
              <a:ahLst/>
              <a:cxnLst/>
              <a:rect r="r" b="b" t="t" l="l"/>
              <a:pathLst>
                <a:path h="772008" w="3931171">
                  <a:moveTo>
                    <a:pt x="0" y="0"/>
                  </a:moveTo>
                  <a:lnTo>
                    <a:pt x="3931171" y="0"/>
                  </a:lnTo>
                  <a:lnTo>
                    <a:pt x="3931171" y="772008"/>
                  </a:lnTo>
                  <a:lnTo>
                    <a:pt x="0" y="772008"/>
                  </a:lnTo>
                  <a:close/>
                </a:path>
              </a:pathLst>
            </a:custGeom>
            <a:solidFill>
              <a:srgbClr val="000000">
                <a:alpha val="0"/>
              </a:srgbClr>
            </a:solidFill>
          </p:spPr>
        </p:sp>
        <p:sp>
          <p:nvSpPr>
            <p:cNvPr name="TextBox 13" id="13"/>
            <p:cNvSpPr txBox="true"/>
            <p:nvPr/>
          </p:nvSpPr>
          <p:spPr>
            <a:xfrm>
              <a:off x="0" y="-19050"/>
              <a:ext cx="3931171" cy="791058"/>
            </a:xfrm>
            <a:prstGeom prst="rect">
              <a:avLst/>
            </a:prstGeom>
          </p:spPr>
          <p:txBody>
            <a:bodyPr anchor="t" rtlCol="false" tIns="0" lIns="0" bIns="0" rIns="0"/>
            <a:lstStyle/>
            <a:p>
              <a:pPr algn="l">
                <a:lnSpc>
                  <a:spcPts val="3770"/>
                </a:lnSpc>
              </a:pPr>
              <a:r>
                <a:rPr lang="en-US" sz="2900" b="true">
                  <a:solidFill>
                    <a:srgbClr val="000000"/>
                  </a:solidFill>
                  <a:latin typeface="Montserrat Bold"/>
                  <a:ea typeface="Montserrat Bold"/>
                  <a:cs typeface="Montserrat Bold"/>
                  <a:sym typeface="Montserrat Bold"/>
                </a:rPr>
                <a:t>Inventory </a:t>
              </a:r>
            </a:p>
          </p:txBody>
        </p:sp>
      </p:grpSp>
      <p:grpSp>
        <p:nvGrpSpPr>
          <p:cNvPr name="Group 14" id="14"/>
          <p:cNvGrpSpPr/>
          <p:nvPr/>
        </p:nvGrpSpPr>
        <p:grpSpPr>
          <a:xfrm rot="0">
            <a:off x="14310922" y="1926959"/>
            <a:ext cx="2948378" cy="453707"/>
            <a:chOff x="0" y="0"/>
            <a:chExt cx="3931171" cy="604943"/>
          </a:xfrm>
        </p:grpSpPr>
        <p:sp>
          <p:nvSpPr>
            <p:cNvPr name="Freeform 15" id="15"/>
            <p:cNvSpPr/>
            <p:nvPr/>
          </p:nvSpPr>
          <p:spPr>
            <a:xfrm flipH="false" flipV="false" rot="0">
              <a:off x="0" y="0"/>
              <a:ext cx="3931171" cy="604943"/>
            </a:xfrm>
            <a:custGeom>
              <a:avLst/>
              <a:gdLst/>
              <a:ahLst/>
              <a:cxnLst/>
              <a:rect r="r" b="b" t="t" l="l"/>
              <a:pathLst>
                <a:path h="604943" w="3931171">
                  <a:moveTo>
                    <a:pt x="0" y="0"/>
                  </a:moveTo>
                  <a:lnTo>
                    <a:pt x="3931171" y="0"/>
                  </a:lnTo>
                  <a:lnTo>
                    <a:pt x="3931171" y="604943"/>
                  </a:lnTo>
                  <a:lnTo>
                    <a:pt x="0" y="604943"/>
                  </a:lnTo>
                  <a:close/>
                </a:path>
              </a:pathLst>
            </a:custGeom>
            <a:solidFill>
              <a:srgbClr val="000000">
                <a:alpha val="0"/>
              </a:srgbClr>
            </a:solidFill>
          </p:spPr>
        </p:sp>
        <p:sp>
          <p:nvSpPr>
            <p:cNvPr name="TextBox 16" id="16"/>
            <p:cNvSpPr txBox="true"/>
            <p:nvPr/>
          </p:nvSpPr>
          <p:spPr>
            <a:xfrm>
              <a:off x="0" y="-19050"/>
              <a:ext cx="3931171" cy="623993"/>
            </a:xfrm>
            <a:prstGeom prst="rect">
              <a:avLst/>
            </a:prstGeom>
          </p:spPr>
          <p:txBody>
            <a:bodyPr anchor="t" rtlCol="false" tIns="0" lIns="0" bIns="0" rIns="0"/>
            <a:lstStyle/>
            <a:p>
              <a:pPr algn="l">
                <a:lnSpc>
                  <a:spcPts val="3770"/>
                </a:lnSpc>
              </a:pPr>
              <a:r>
                <a:rPr lang="en-US" sz="2900" b="true">
                  <a:solidFill>
                    <a:srgbClr val="000000"/>
                  </a:solidFill>
                  <a:latin typeface="Montserrat Bold"/>
                  <a:ea typeface="Montserrat Bold"/>
                  <a:cs typeface="Montserrat Bold"/>
                  <a:sym typeface="Montserrat Bold"/>
                </a:rPr>
                <a:t>Sales</a:t>
              </a:r>
            </a:p>
          </p:txBody>
        </p:sp>
      </p:grpSp>
      <p:grpSp>
        <p:nvGrpSpPr>
          <p:cNvPr name="Group 17" id="17"/>
          <p:cNvGrpSpPr/>
          <p:nvPr/>
        </p:nvGrpSpPr>
        <p:grpSpPr>
          <a:xfrm rot="0">
            <a:off x="10553884" y="6337045"/>
            <a:ext cx="2948378" cy="624998"/>
            <a:chOff x="0" y="0"/>
            <a:chExt cx="3931171" cy="833331"/>
          </a:xfrm>
        </p:grpSpPr>
        <p:sp>
          <p:nvSpPr>
            <p:cNvPr name="Freeform 18" id="18"/>
            <p:cNvSpPr/>
            <p:nvPr/>
          </p:nvSpPr>
          <p:spPr>
            <a:xfrm flipH="false" flipV="false" rot="0">
              <a:off x="0" y="0"/>
              <a:ext cx="3931171" cy="833331"/>
            </a:xfrm>
            <a:custGeom>
              <a:avLst/>
              <a:gdLst/>
              <a:ahLst/>
              <a:cxnLst/>
              <a:rect r="r" b="b" t="t" l="l"/>
              <a:pathLst>
                <a:path h="833331" w="3931171">
                  <a:moveTo>
                    <a:pt x="0" y="0"/>
                  </a:moveTo>
                  <a:lnTo>
                    <a:pt x="3931171" y="0"/>
                  </a:lnTo>
                  <a:lnTo>
                    <a:pt x="3931171" y="833331"/>
                  </a:lnTo>
                  <a:lnTo>
                    <a:pt x="0" y="833331"/>
                  </a:lnTo>
                  <a:close/>
                </a:path>
              </a:pathLst>
            </a:custGeom>
            <a:solidFill>
              <a:srgbClr val="000000">
                <a:alpha val="0"/>
              </a:srgbClr>
            </a:solidFill>
          </p:spPr>
        </p:sp>
        <p:sp>
          <p:nvSpPr>
            <p:cNvPr name="TextBox 19" id="19"/>
            <p:cNvSpPr txBox="true"/>
            <p:nvPr/>
          </p:nvSpPr>
          <p:spPr>
            <a:xfrm>
              <a:off x="0" y="-19050"/>
              <a:ext cx="3931171" cy="852381"/>
            </a:xfrm>
            <a:prstGeom prst="rect">
              <a:avLst/>
            </a:prstGeom>
          </p:spPr>
          <p:txBody>
            <a:bodyPr anchor="t" rtlCol="false" tIns="0" lIns="0" bIns="0" rIns="0"/>
            <a:lstStyle/>
            <a:p>
              <a:pPr algn="l">
                <a:lnSpc>
                  <a:spcPts val="3770"/>
                </a:lnSpc>
              </a:pPr>
              <a:r>
                <a:rPr lang="en-US" sz="2900" b="true">
                  <a:solidFill>
                    <a:srgbClr val="000000"/>
                  </a:solidFill>
                  <a:latin typeface="Montserrat Bold"/>
                  <a:ea typeface="Montserrat Bold"/>
                  <a:cs typeface="Montserrat Bold"/>
                  <a:sym typeface="Montserrat Bold"/>
                </a:rPr>
                <a:t>Accounting</a:t>
              </a:r>
            </a:p>
          </p:txBody>
        </p:sp>
      </p:grpSp>
      <p:grpSp>
        <p:nvGrpSpPr>
          <p:cNvPr name="Group 20" id="20"/>
          <p:cNvGrpSpPr/>
          <p:nvPr/>
        </p:nvGrpSpPr>
        <p:grpSpPr>
          <a:xfrm rot="0">
            <a:off x="14310922" y="4225834"/>
            <a:ext cx="2948378" cy="579006"/>
            <a:chOff x="0" y="0"/>
            <a:chExt cx="3931171" cy="772008"/>
          </a:xfrm>
        </p:grpSpPr>
        <p:sp>
          <p:nvSpPr>
            <p:cNvPr name="Freeform 21" id="21"/>
            <p:cNvSpPr/>
            <p:nvPr/>
          </p:nvSpPr>
          <p:spPr>
            <a:xfrm flipH="false" flipV="false" rot="0">
              <a:off x="0" y="0"/>
              <a:ext cx="3931171" cy="772008"/>
            </a:xfrm>
            <a:custGeom>
              <a:avLst/>
              <a:gdLst/>
              <a:ahLst/>
              <a:cxnLst/>
              <a:rect r="r" b="b" t="t" l="l"/>
              <a:pathLst>
                <a:path h="772008" w="3931171">
                  <a:moveTo>
                    <a:pt x="0" y="0"/>
                  </a:moveTo>
                  <a:lnTo>
                    <a:pt x="3931171" y="0"/>
                  </a:lnTo>
                  <a:lnTo>
                    <a:pt x="3931171" y="772008"/>
                  </a:lnTo>
                  <a:lnTo>
                    <a:pt x="0" y="772008"/>
                  </a:lnTo>
                  <a:close/>
                </a:path>
              </a:pathLst>
            </a:custGeom>
            <a:solidFill>
              <a:srgbClr val="000000">
                <a:alpha val="0"/>
              </a:srgbClr>
            </a:solidFill>
          </p:spPr>
        </p:sp>
        <p:sp>
          <p:nvSpPr>
            <p:cNvPr name="TextBox 22" id="22"/>
            <p:cNvSpPr txBox="true"/>
            <p:nvPr/>
          </p:nvSpPr>
          <p:spPr>
            <a:xfrm>
              <a:off x="0" y="-19050"/>
              <a:ext cx="3931171" cy="791058"/>
            </a:xfrm>
            <a:prstGeom prst="rect">
              <a:avLst/>
            </a:prstGeom>
          </p:spPr>
          <p:txBody>
            <a:bodyPr anchor="t" rtlCol="false" tIns="0" lIns="0" bIns="0" rIns="0"/>
            <a:lstStyle/>
            <a:p>
              <a:pPr algn="l">
                <a:lnSpc>
                  <a:spcPts val="3770"/>
                </a:lnSpc>
              </a:pPr>
              <a:r>
                <a:rPr lang="en-US" sz="2900" b="true">
                  <a:solidFill>
                    <a:srgbClr val="000000"/>
                  </a:solidFill>
                  <a:latin typeface="Montserrat Bold"/>
                  <a:ea typeface="Montserrat Bold"/>
                  <a:cs typeface="Montserrat Bold"/>
                  <a:sym typeface="Montserrat Bold"/>
                </a:rPr>
                <a:t>manufacturing </a:t>
              </a:r>
            </a:p>
          </p:txBody>
        </p:sp>
      </p:grpSp>
      <p:grpSp>
        <p:nvGrpSpPr>
          <p:cNvPr name="Group 23" id="23"/>
          <p:cNvGrpSpPr/>
          <p:nvPr/>
        </p:nvGrpSpPr>
        <p:grpSpPr>
          <a:xfrm rot="0">
            <a:off x="14310922" y="6337045"/>
            <a:ext cx="2948378" cy="624998"/>
            <a:chOff x="0" y="0"/>
            <a:chExt cx="3931171" cy="833331"/>
          </a:xfrm>
        </p:grpSpPr>
        <p:sp>
          <p:nvSpPr>
            <p:cNvPr name="Freeform 24" id="24"/>
            <p:cNvSpPr/>
            <p:nvPr/>
          </p:nvSpPr>
          <p:spPr>
            <a:xfrm flipH="false" flipV="false" rot="0">
              <a:off x="0" y="0"/>
              <a:ext cx="3931171" cy="833331"/>
            </a:xfrm>
            <a:custGeom>
              <a:avLst/>
              <a:gdLst/>
              <a:ahLst/>
              <a:cxnLst/>
              <a:rect r="r" b="b" t="t" l="l"/>
              <a:pathLst>
                <a:path h="833331" w="3931171">
                  <a:moveTo>
                    <a:pt x="0" y="0"/>
                  </a:moveTo>
                  <a:lnTo>
                    <a:pt x="3931171" y="0"/>
                  </a:lnTo>
                  <a:lnTo>
                    <a:pt x="3931171" y="833331"/>
                  </a:lnTo>
                  <a:lnTo>
                    <a:pt x="0" y="833331"/>
                  </a:lnTo>
                  <a:close/>
                </a:path>
              </a:pathLst>
            </a:custGeom>
            <a:solidFill>
              <a:srgbClr val="000000">
                <a:alpha val="0"/>
              </a:srgbClr>
            </a:solidFill>
          </p:spPr>
        </p:sp>
        <p:sp>
          <p:nvSpPr>
            <p:cNvPr name="TextBox 25" id="25"/>
            <p:cNvSpPr txBox="true"/>
            <p:nvPr/>
          </p:nvSpPr>
          <p:spPr>
            <a:xfrm>
              <a:off x="0" y="-19050"/>
              <a:ext cx="3931171" cy="852381"/>
            </a:xfrm>
            <a:prstGeom prst="rect">
              <a:avLst/>
            </a:prstGeom>
          </p:spPr>
          <p:txBody>
            <a:bodyPr anchor="t" rtlCol="false" tIns="0" lIns="0" bIns="0" rIns="0"/>
            <a:lstStyle/>
            <a:p>
              <a:pPr algn="l">
                <a:lnSpc>
                  <a:spcPts val="3120"/>
                </a:lnSpc>
              </a:pPr>
              <a:r>
                <a:rPr lang="en-US" sz="2400" b="true">
                  <a:solidFill>
                    <a:srgbClr val="000000"/>
                  </a:solidFill>
                  <a:latin typeface="Montserrat Bold"/>
                  <a:ea typeface="Montserrat Bold"/>
                  <a:cs typeface="Montserrat Bold"/>
                  <a:sym typeface="Montserrat Bold"/>
                </a:rPr>
                <a:t>Human Resources</a:t>
              </a:r>
            </a:p>
          </p:txBody>
        </p:sp>
      </p:grpSp>
      <p:grpSp>
        <p:nvGrpSpPr>
          <p:cNvPr name="Group 26" id="26"/>
          <p:cNvGrpSpPr/>
          <p:nvPr/>
        </p:nvGrpSpPr>
        <p:grpSpPr>
          <a:xfrm rot="0">
            <a:off x="10549122" y="1023938"/>
            <a:ext cx="2957903" cy="9525"/>
            <a:chOff x="0" y="0"/>
            <a:chExt cx="3943871" cy="12700"/>
          </a:xfrm>
        </p:grpSpPr>
        <p:sp>
          <p:nvSpPr>
            <p:cNvPr name="Freeform 27" id="27">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28" id="28"/>
          <p:cNvGrpSpPr/>
          <p:nvPr/>
        </p:nvGrpSpPr>
        <p:grpSpPr>
          <a:xfrm rot="0">
            <a:off x="10549122" y="3322811"/>
            <a:ext cx="2957903" cy="9525"/>
            <a:chOff x="0" y="0"/>
            <a:chExt cx="3943871" cy="12700"/>
          </a:xfrm>
        </p:grpSpPr>
        <p:sp>
          <p:nvSpPr>
            <p:cNvPr name="Freeform 29" id="29">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30" id="30"/>
          <p:cNvGrpSpPr/>
          <p:nvPr/>
        </p:nvGrpSpPr>
        <p:grpSpPr>
          <a:xfrm rot="0">
            <a:off x="14306159" y="1023938"/>
            <a:ext cx="2957903" cy="9525"/>
            <a:chOff x="0" y="0"/>
            <a:chExt cx="3943871" cy="12700"/>
          </a:xfrm>
        </p:grpSpPr>
        <p:sp>
          <p:nvSpPr>
            <p:cNvPr name="Freeform 31" id="31">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32" id="32"/>
          <p:cNvGrpSpPr/>
          <p:nvPr/>
        </p:nvGrpSpPr>
        <p:grpSpPr>
          <a:xfrm rot="0">
            <a:off x="10549122" y="5434022"/>
            <a:ext cx="2957903" cy="9525"/>
            <a:chOff x="0" y="0"/>
            <a:chExt cx="3943871" cy="12700"/>
          </a:xfrm>
        </p:grpSpPr>
        <p:sp>
          <p:nvSpPr>
            <p:cNvPr name="Freeform 33" id="33">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34" id="34"/>
          <p:cNvGrpSpPr/>
          <p:nvPr/>
        </p:nvGrpSpPr>
        <p:grpSpPr>
          <a:xfrm rot="0">
            <a:off x="10549122" y="5434022"/>
            <a:ext cx="2957903" cy="9525"/>
            <a:chOff x="0" y="0"/>
            <a:chExt cx="3943871" cy="12700"/>
          </a:xfrm>
        </p:grpSpPr>
        <p:sp>
          <p:nvSpPr>
            <p:cNvPr name="Freeform 35" id="35">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Freeform 36" id="36"/>
          <p:cNvSpPr/>
          <p:nvPr/>
        </p:nvSpPr>
        <p:spPr>
          <a:xfrm flipH="false" flipV="false" rot="0">
            <a:off x="10549122" y="7487442"/>
            <a:ext cx="6714941" cy="665296"/>
          </a:xfrm>
          <a:custGeom>
            <a:avLst/>
            <a:gdLst/>
            <a:ahLst/>
            <a:cxnLst/>
            <a:rect r="r" b="b" t="t" l="l"/>
            <a:pathLst>
              <a:path h="665296" w="6714941">
                <a:moveTo>
                  <a:pt x="0" y="0"/>
                </a:moveTo>
                <a:lnTo>
                  <a:pt x="6714940" y="0"/>
                </a:lnTo>
                <a:lnTo>
                  <a:pt x="6714940" y="665296"/>
                </a:lnTo>
                <a:lnTo>
                  <a:pt x="0" y="665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7" id="37"/>
          <p:cNvGrpSpPr/>
          <p:nvPr/>
        </p:nvGrpSpPr>
        <p:grpSpPr>
          <a:xfrm rot="0">
            <a:off x="14306159" y="3322811"/>
            <a:ext cx="2957903" cy="9525"/>
            <a:chOff x="0" y="0"/>
            <a:chExt cx="3943871" cy="12700"/>
          </a:xfrm>
        </p:grpSpPr>
        <p:sp>
          <p:nvSpPr>
            <p:cNvPr name="Freeform 38" id="38">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39" id="39"/>
          <p:cNvGrpSpPr/>
          <p:nvPr/>
        </p:nvGrpSpPr>
        <p:grpSpPr>
          <a:xfrm rot="0">
            <a:off x="14306159" y="5434022"/>
            <a:ext cx="2957903" cy="9525"/>
            <a:chOff x="0" y="0"/>
            <a:chExt cx="3943871" cy="12700"/>
          </a:xfrm>
        </p:grpSpPr>
        <p:sp>
          <p:nvSpPr>
            <p:cNvPr name="Freeform 40" id="40">
              <a:extLst>
                <a:ext uri="{C183D7F6-B498-43B3-948B-1728B52AA6E4}">
                  <adec:decorative xmlns:adec="http://schemas.microsoft.com/office/drawing/2017/decorative" val="1"/>
                </a:ext>
              </a:extLst>
            </p:cNvPr>
            <p:cNvSpPr/>
            <p:nvPr/>
          </p:nvSpPr>
          <p:spPr>
            <a:xfrm flipH="false" flipV="false" rot="0">
              <a:off x="0" y="0"/>
              <a:ext cx="3943858" cy="12700"/>
            </a:xfrm>
            <a:custGeom>
              <a:avLst/>
              <a:gdLst/>
              <a:ahLst/>
              <a:cxnLst/>
              <a:rect r="r" b="b" t="t" l="l"/>
              <a:pathLst>
                <a:path h="12700" w="3943858">
                  <a:moveTo>
                    <a:pt x="6350" y="0"/>
                  </a:moveTo>
                  <a:lnTo>
                    <a:pt x="3937508" y="0"/>
                  </a:lnTo>
                  <a:cubicBezTo>
                    <a:pt x="3941064" y="0"/>
                    <a:pt x="3943858" y="2794"/>
                    <a:pt x="3943858" y="6350"/>
                  </a:cubicBezTo>
                  <a:cubicBezTo>
                    <a:pt x="3943858" y="9906"/>
                    <a:pt x="3941064" y="12700"/>
                    <a:pt x="393750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1" id="41"/>
          <p:cNvGrpSpPr/>
          <p:nvPr/>
        </p:nvGrpSpPr>
        <p:grpSpPr>
          <a:xfrm rot="0">
            <a:off x="17369925" y="9543894"/>
            <a:ext cx="365469" cy="456837"/>
            <a:chOff x="0" y="0"/>
            <a:chExt cx="203200" cy="254000"/>
          </a:xfrm>
        </p:grpSpPr>
        <p:sp>
          <p:nvSpPr>
            <p:cNvPr name="Freeform 42" id="42"/>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43" id="43"/>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6</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6F0EB"/>
        </a:solidFill>
      </p:bgPr>
    </p:bg>
    <p:spTree>
      <p:nvGrpSpPr>
        <p:cNvPr id="1" name=""/>
        <p:cNvGrpSpPr/>
        <p:nvPr/>
      </p:nvGrpSpPr>
      <p:grpSpPr>
        <a:xfrm>
          <a:off x="0" y="0"/>
          <a:ext cx="0" cy="0"/>
          <a:chOff x="0" y="0"/>
          <a:chExt cx="0" cy="0"/>
        </a:xfrm>
      </p:grpSpPr>
      <p:grpSp>
        <p:nvGrpSpPr>
          <p:cNvPr name="Group 2" id="2"/>
          <p:cNvGrpSpPr/>
          <p:nvPr/>
        </p:nvGrpSpPr>
        <p:grpSpPr>
          <a:xfrm rot="0">
            <a:off x="4359002" y="2741421"/>
            <a:ext cx="1769379" cy="743850"/>
            <a:chOff x="0" y="0"/>
            <a:chExt cx="2359172" cy="991800"/>
          </a:xfrm>
        </p:grpSpPr>
        <p:sp>
          <p:nvSpPr>
            <p:cNvPr name="Freeform 3" id="3"/>
            <p:cNvSpPr/>
            <p:nvPr/>
          </p:nvSpPr>
          <p:spPr>
            <a:xfrm flipH="false" flipV="false" rot="0">
              <a:off x="0" y="0"/>
              <a:ext cx="2359152" cy="991743"/>
            </a:xfrm>
            <a:custGeom>
              <a:avLst/>
              <a:gdLst/>
              <a:ahLst/>
              <a:cxnLst/>
              <a:rect r="r" b="b" t="t" l="l"/>
              <a:pathLst>
                <a:path h="991743" w="2359152">
                  <a:moveTo>
                    <a:pt x="0" y="0"/>
                  </a:moveTo>
                  <a:lnTo>
                    <a:pt x="2359152" y="0"/>
                  </a:lnTo>
                  <a:lnTo>
                    <a:pt x="2359152" y="991743"/>
                  </a:lnTo>
                  <a:lnTo>
                    <a:pt x="0" y="991743"/>
                  </a:lnTo>
                  <a:close/>
                </a:path>
              </a:pathLst>
            </a:custGeom>
            <a:solidFill>
              <a:srgbClr val="EDD0BA"/>
            </a:solidFill>
          </p:spPr>
        </p:sp>
      </p:grpSp>
      <p:grpSp>
        <p:nvGrpSpPr>
          <p:cNvPr name="Group 4" id="4"/>
          <p:cNvGrpSpPr/>
          <p:nvPr/>
        </p:nvGrpSpPr>
        <p:grpSpPr>
          <a:xfrm rot="0">
            <a:off x="4359002" y="2669090"/>
            <a:ext cx="1769379" cy="816181"/>
            <a:chOff x="0" y="0"/>
            <a:chExt cx="2359172" cy="1088241"/>
          </a:xfrm>
        </p:grpSpPr>
        <p:sp>
          <p:nvSpPr>
            <p:cNvPr name="Freeform 5" id="5"/>
            <p:cNvSpPr/>
            <p:nvPr/>
          </p:nvSpPr>
          <p:spPr>
            <a:xfrm flipH="false" flipV="false" rot="0">
              <a:off x="0" y="0"/>
              <a:ext cx="2359172" cy="1088241"/>
            </a:xfrm>
            <a:custGeom>
              <a:avLst/>
              <a:gdLst/>
              <a:ahLst/>
              <a:cxnLst/>
              <a:rect r="r" b="b" t="t" l="l"/>
              <a:pathLst>
                <a:path h="1088241" w="2359172">
                  <a:moveTo>
                    <a:pt x="0" y="0"/>
                  </a:moveTo>
                  <a:lnTo>
                    <a:pt x="2359172" y="0"/>
                  </a:lnTo>
                  <a:lnTo>
                    <a:pt x="2359172" y="1088241"/>
                  </a:lnTo>
                  <a:lnTo>
                    <a:pt x="0" y="1088241"/>
                  </a:lnTo>
                  <a:close/>
                </a:path>
              </a:pathLst>
            </a:custGeom>
            <a:solidFill>
              <a:srgbClr val="000000">
                <a:alpha val="0"/>
              </a:srgbClr>
            </a:solidFill>
          </p:spPr>
        </p:sp>
        <p:sp>
          <p:nvSpPr>
            <p:cNvPr name="TextBox 6" id="6"/>
            <p:cNvSpPr txBox="true"/>
            <p:nvPr/>
          </p:nvSpPr>
          <p:spPr>
            <a:xfrm>
              <a:off x="0" y="-19050"/>
              <a:ext cx="2359172" cy="1107291"/>
            </a:xfrm>
            <a:prstGeom prst="rect">
              <a:avLst/>
            </a:prstGeom>
          </p:spPr>
          <p:txBody>
            <a:bodyPr anchor="ctr" rtlCol="false" tIns="0" lIns="0" bIns="0" rIns="0"/>
            <a:lstStyle/>
            <a:p>
              <a:pPr algn="ctr">
                <a:lnSpc>
                  <a:spcPts val="1679"/>
                </a:lnSpc>
              </a:pPr>
              <a:r>
                <a:rPr lang="en-US" sz="1200" b="true">
                  <a:solidFill>
                    <a:srgbClr val="303030"/>
                  </a:solidFill>
                  <a:latin typeface="Montserrat Bold"/>
                  <a:ea typeface="Montserrat Bold"/>
                  <a:cs typeface="Montserrat Bold"/>
                  <a:sym typeface="Montserrat Bold"/>
                </a:rPr>
                <a:t>Inventory</a:t>
              </a:r>
            </a:p>
          </p:txBody>
        </p:sp>
      </p:grpSp>
      <p:grpSp>
        <p:nvGrpSpPr>
          <p:cNvPr name="Group 7" id="7"/>
          <p:cNvGrpSpPr/>
          <p:nvPr/>
        </p:nvGrpSpPr>
        <p:grpSpPr>
          <a:xfrm rot="0">
            <a:off x="4354240" y="9386382"/>
            <a:ext cx="3360274" cy="9525"/>
            <a:chOff x="0" y="0"/>
            <a:chExt cx="4480365" cy="12700"/>
          </a:xfrm>
        </p:grpSpPr>
        <p:sp>
          <p:nvSpPr>
            <p:cNvPr name="Freeform 8" id="8"/>
            <p:cNvSpPr/>
            <p:nvPr/>
          </p:nvSpPr>
          <p:spPr>
            <a:xfrm flipH="false" flipV="false" rot="0">
              <a:off x="6350" y="0"/>
              <a:ext cx="4467606" cy="12700"/>
            </a:xfrm>
            <a:custGeom>
              <a:avLst/>
              <a:gdLst/>
              <a:ahLst/>
              <a:cxnLst/>
              <a:rect r="r" b="b" t="t" l="l"/>
              <a:pathLst>
                <a:path h="12700" w="4467606">
                  <a:moveTo>
                    <a:pt x="0" y="0"/>
                  </a:moveTo>
                  <a:lnTo>
                    <a:pt x="4467606" y="0"/>
                  </a:lnTo>
                  <a:lnTo>
                    <a:pt x="4467606" y="12700"/>
                  </a:lnTo>
                  <a:lnTo>
                    <a:pt x="0" y="12700"/>
                  </a:lnTo>
                  <a:close/>
                </a:path>
              </a:pathLst>
            </a:custGeom>
            <a:solidFill>
              <a:srgbClr val="000000"/>
            </a:solidFill>
          </p:spPr>
        </p:sp>
      </p:grpSp>
      <p:grpSp>
        <p:nvGrpSpPr>
          <p:cNvPr name="Group 9" id="9"/>
          <p:cNvGrpSpPr/>
          <p:nvPr/>
        </p:nvGrpSpPr>
        <p:grpSpPr>
          <a:xfrm rot="0">
            <a:off x="4359002" y="8623483"/>
            <a:ext cx="4584080" cy="570309"/>
            <a:chOff x="0" y="0"/>
            <a:chExt cx="6112107" cy="760412"/>
          </a:xfrm>
        </p:grpSpPr>
        <p:sp>
          <p:nvSpPr>
            <p:cNvPr name="Freeform 10" id="10"/>
            <p:cNvSpPr/>
            <p:nvPr/>
          </p:nvSpPr>
          <p:spPr>
            <a:xfrm flipH="false" flipV="false" rot="0">
              <a:off x="0" y="0"/>
              <a:ext cx="6112107" cy="760412"/>
            </a:xfrm>
            <a:custGeom>
              <a:avLst/>
              <a:gdLst/>
              <a:ahLst/>
              <a:cxnLst/>
              <a:rect r="r" b="b" t="t" l="l"/>
              <a:pathLst>
                <a:path h="760412" w="6112107">
                  <a:moveTo>
                    <a:pt x="0" y="0"/>
                  </a:moveTo>
                  <a:lnTo>
                    <a:pt x="6112107" y="0"/>
                  </a:lnTo>
                  <a:lnTo>
                    <a:pt x="6112107" y="760412"/>
                  </a:lnTo>
                  <a:lnTo>
                    <a:pt x="0" y="760412"/>
                  </a:lnTo>
                  <a:close/>
                </a:path>
              </a:pathLst>
            </a:custGeom>
            <a:solidFill>
              <a:srgbClr val="000000">
                <a:alpha val="0"/>
              </a:srgbClr>
            </a:solidFill>
          </p:spPr>
        </p:sp>
        <p:sp>
          <p:nvSpPr>
            <p:cNvPr name="TextBox 11" id="11"/>
            <p:cNvSpPr txBox="true"/>
            <p:nvPr/>
          </p:nvSpPr>
          <p:spPr>
            <a:xfrm>
              <a:off x="0" y="-66675"/>
              <a:ext cx="6112107" cy="827087"/>
            </a:xfrm>
            <a:prstGeom prst="rect">
              <a:avLst/>
            </a:prstGeom>
          </p:spPr>
          <p:txBody>
            <a:bodyPr anchor="t" rtlCol="false" tIns="0" lIns="0" bIns="0" rIns="0"/>
            <a:lstStyle/>
            <a:p>
              <a:pPr algn="l">
                <a:lnSpc>
                  <a:spcPts val="4725"/>
                </a:lnSpc>
              </a:pPr>
              <a:r>
                <a:rPr lang="en-US" b="true" sz="3375" spc="270">
                  <a:solidFill>
                    <a:srgbClr val="303030"/>
                  </a:solidFill>
                  <a:latin typeface="Montserrat Bold"/>
                  <a:ea typeface="Montserrat Bold"/>
                  <a:cs typeface="Montserrat Bold"/>
                  <a:sym typeface="Montserrat Bold"/>
                </a:rPr>
                <a:t>FLOWCHART</a:t>
              </a:r>
            </a:p>
          </p:txBody>
        </p:sp>
      </p:grpSp>
      <p:grpSp>
        <p:nvGrpSpPr>
          <p:cNvPr name="Group 12" id="12"/>
          <p:cNvGrpSpPr/>
          <p:nvPr/>
        </p:nvGrpSpPr>
        <p:grpSpPr>
          <a:xfrm rot="0">
            <a:off x="4359002" y="8119848"/>
            <a:ext cx="4584080" cy="570309"/>
            <a:chOff x="0" y="0"/>
            <a:chExt cx="6112107" cy="760412"/>
          </a:xfrm>
        </p:grpSpPr>
        <p:sp>
          <p:nvSpPr>
            <p:cNvPr name="Freeform 13" id="13"/>
            <p:cNvSpPr/>
            <p:nvPr/>
          </p:nvSpPr>
          <p:spPr>
            <a:xfrm flipH="false" flipV="false" rot="0">
              <a:off x="0" y="0"/>
              <a:ext cx="6112107" cy="760412"/>
            </a:xfrm>
            <a:custGeom>
              <a:avLst/>
              <a:gdLst/>
              <a:ahLst/>
              <a:cxnLst/>
              <a:rect r="r" b="b" t="t" l="l"/>
              <a:pathLst>
                <a:path h="760412" w="6112107">
                  <a:moveTo>
                    <a:pt x="0" y="0"/>
                  </a:moveTo>
                  <a:lnTo>
                    <a:pt x="6112107" y="0"/>
                  </a:lnTo>
                  <a:lnTo>
                    <a:pt x="6112107" y="760412"/>
                  </a:lnTo>
                  <a:lnTo>
                    <a:pt x="0" y="760412"/>
                  </a:lnTo>
                  <a:close/>
                </a:path>
              </a:pathLst>
            </a:custGeom>
            <a:solidFill>
              <a:srgbClr val="000000">
                <a:alpha val="0"/>
              </a:srgbClr>
            </a:solidFill>
          </p:spPr>
        </p:sp>
        <p:sp>
          <p:nvSpPr>
            <p:cNvPr name="TextBox 14" id="14"/>
            <p:cNvSpPr txBox="true"/>
            <p:nvPr/>
          </p:nvSpPr>
          <p:spPr>
            <a:xfrm>
              <a:off x="0" y="-66675"/>
              <a:ext cx="6112107" cy="827087"/>
            </a:xfrm>
            <a:prstGeom prst="rect">
              <a:avLst/>
            </a:prstGeom>
          </p:spPr>
          <p:txBody>
            <a:bodyPr anchor="t" rtlCol="false" tIns="0" lIns="0" bIns="0" rIns="0"/>
            <a:lstStyle/>
            <a:p>
              <a:pPr algn="l">
                <a:lnSpc>
                  <a:spcPts val="4725"/>
                </a:lnSpc>
              </a:pPr>
              <a:r>
                <a:rPr lang="en-US" sz="3375" spc="270">
                  <a:solidFill>
                    <a:srgbClr val="303030"/>
                  </a:solidFill>
                  <a:latin typeface="Montserrat"/>
                  <a:ea typeface="Montserrat"/>
                  <a:cs typeface="Montserrat"/>
                  <a:sym typeface="Montserrat"/>
                </a:rPr>
                <a:t>STYLE EDGE</a:t>
              </a:r>
            </a:p>
          </p:txBody>
        </p:sp>
      </p:grpSp>
      <p:grpSp>
        <p:nvGrpSpPr>
          <p:cNvPr name="Group 15" id="15"/>
          <p:cNvGrpSpPr/>
          <p:nvPr/>
        </p:nvGrpSpPr>
        <p:grpSpPr>
          <a:xfrm rot="0">
            <a:off x="6567121" y="2741421"/>
            <a:ext cx="1816397" cy="743850"/>
            <a:chOff x="0" y="0"/>
            <a:chExt cx="2421863" cy="991800"/>
          </a:xfrm>
        </p:grpSpPr>
        <p:sp>
          <p:nvSpPr>
            <p:cNvPr name="Freeform 16" id="16"/>
            <p:cNvSpPr/>
            <p:nvPr/>
          </p:nvSpPr>
          <p:spPr>
            <a:xfrm flipH="false" flipV="false" rot="0">
              <a:off x="0" y="0"/>
              <a:ext cx="2421890" cy="991743"/>
            </a:xfrm>
            <a:custGeom>
              <a:avLst/>
              <a:gdLst/>
              <a:ahLst/>
              <a:cxnLst/>
              <a:rect r="r" b="b" t="t" l="l"/>
              <a:pathLst>
                <a:path h="991743" w="2421890">
                  <a:moveTo>
                    <a:pt x="0" y="0"/>
                  </a:moveTo>
                  <a:lnTo>
                    <a:pt x="2421890" y="0"/>
                  </a:lnTo>
                  <a:lnTo>
                    <a:pt x="2421890" y="991743"/>
                  </a:lnTo>
                  <a:lnTo>
                    <a:pt x="0" y="991743"/>
                  </a:lnTo>
                  <a:close/>
                </a:path>
              </a:pathLst>
            </a:custGeom>
            <a:solidFill>
              <a:srgbClr val="EDD0BA"/>
            </a:solidFill>
          </p:spPr>
        </p:sp>
      </p:grpSp>
      <p:grpSp>
        <p:nvGrpSpPr>
          <p:cNvPr name="Group 17" id="17"/>
          <p:cNvGrpSpPr/>
          <p:nvPr/>
        </p:nvGrpSpPr>
        <p:grpSpPr>
          <a:xfrm rot="0">
            <a:off x="6567121" y="2669090"/>
            <a:ext cx="1816397" cy="816181"/>
            <a:chOff x="0" y="0"/>
            <a:chExt cx="2421863" cy="1088241"/>
          </a:xfrm>
        </p:grpSpPr>
        <p:sp>
          <p:nvSpPr>
            <p:cNvPr name="Freeform 18" id="18"/>
            <p:cNvSpPr/>
            <p:nvPr/>
          </p:nvSpPr>
          <p:spPr>
            <a:xfrm flipH="false" flipV="false" rot="0">
              <a:off x="0" y="0"/>
              <a:ext cx="2421863" cy="1088241"/>
            </a:xfrm>
            <a:custGeom>
              <a:avLst/>
              <a:gdLst/>
              <a:ahLst/>
              <a:cxnLst/>
              <a:rect r="r" b="b" t="t" l="l"/>
              <a:pathLst>
                <a:path h="1088241" w="2421863">
                  <a:moveTo>
                    <a:pt x="0" y="0"/>
                  </a:moveTo>
                  <a:lnTo>
                    <a:pt x="2421863" y="0"/>
                  </a:lnTo>
                  <a:lnTo>
                    <a:pt x="2421863" y="1088241"/>
                  </a:lnTo>
                  <a:lnTo>
                    <a:pt x="0" y="1088241"/>
                  </a:lnTo>
                  <a:close/>
                </a:path>
              </a:pathLst>
            </a:custGeom>
            <a:solidFill>
              <a:srgbClr val="000000">
                <a:alpha val="0"/>
              </a:srgbClr>
            </a:solidFill>
          </p:spPr>
        </p:sp>
        <p:sp>
          <p:nvSpPr>
            <p:cNvPr name="TextBox 19" id="19"/>
            <p:cNvSpPr txBox="true"/>
            <p:nvPr/>
          </p:nvSpPr>
          <p:spPr>
            <a:xfrm>
              <a:off x="0" y="-19050"/>
              <a:ext cx="2421863" cy="1107291"/>
            </a:xfrm>
            <a:prstGeom prst="rect">
              <a:avLst/>
            </a:prstGeom>
          </p:spPr>
          <p:txBody>
            <a:bodyPr anchor="ctr" rtlCol="false" tIns="0" lIns="0" bIns="0" rIns="0"/>
            <a:lstStyle/>
            <a:p>
              <a:pPr algn="ctr">
                <a:lnSpc>
                  <a:spcPts val="1679"/>
                </a:lnSpc>
              </a:pPr>
              <a:r>
                <a:rPr lang="en-US" sz="1200" b="true">
                  <a:solidFill>
                    <a:srgbClr val="303030"/>
                  </a:solidFill>
                  <a:latin typeface="Montserrat Bold"/>
                  <a:ea typeface="Montserrat Bold"/>
                  <a:cs typeface="Montserrat Bold"/>
                  <a:sym typeface="Montserrat Bold"/>
                </a:rPr>
                <a:t>Manufactoring</a:t>
              </a:r>
            </a:p>
          </p:txBody>
        </p:sp>
      </p:grpSp>
      <p:grpSp>
        <p:nvGrpSpPr>
          <p:cNvPr name="Group 20" id="20"/>
          <p:cNvGrpSpPr/>
          <p:nvPr/>
        </p:nvGrpSpPr>
        <p:grpSpPr>
          <a:xfrm rot="0">
            <a:off x="8882670" y="2741421"/>
            <a:ext cx="1769379" cy="743850"/>
            <a:chOff x="0" y="0"/>
            <a:chExt cx="2359172" cy="991800"/>
          </a:xfrm>
        </p:grpSpPr>
        <p:sp>
          <p:nvSpPr>
            <p:cNvPr name="Freeform 21" id="21"/>
            <p:cNvSpPr/>
            <p:nvPr/>
          </p:nvSpPr>
          <p:spPr>
            <a:xfrm flipH="false" flipV="false" rot="0">
              <a:off x="0" y="0"/>
              <a:ext cx="2359152" cy="991743"/>
            </a:xfrm>
            <a:custGeom>
              <a:avLst/>
              <a:gdLst/>
              <a:ahLst/>
              <a:cxnLst/>
              <a:rect r="r" b="b" t="t" l="l"/>
              <a:pathLst>
                <a:path h="991743" w="2359152">
                  <a:moveTo>
                    <a:pt x="0" y="0"/>
                  </a:moveTo>
                  <a:lnTo>
                    <a:pt x="2359152" y="0"/>
                  </a:lnTo>
                  <a:lnTo>
                    <a:pt x="2359152" y="991743"/>
                  </a:lnTo>
                  <a:lnTo>
                    <a:pt x="0" y="991743"/>
                  </a:lnTo>
                  <a:close/>
                </a:path>
              </a:pathLst>
            </a:custGeom>
            <a:solidFill>
              <a:srgbClr val="EDD0BA"/>
            </a:solidFill>
          </p:spPr>
        </p:sp>
      </p:grpSp>
      <p:grpSp>
        <p:nvGrpSpPr>
          <p:cNvPr name="Group 22" id="22"/>
          <p:cNvGrpSpPr/>
          <p:nvPr/>
        </p:nvGrpSpPr>
        <p:grpSpPr>
          <a:xfrm rot="0">
            <a:off x="8882670" y="2669090"/>
            <a:ext cx="1769379" cy="816181"/>
            <a:chOff x="0" y="0"/>
            <a:chExt cx="2359172" cy="1088241"/>
          </a:xfrm>
        </p:grpSpPr>
        <p:sp>
          <p:nvSpPr>
            <p:cNvPr name="Freeform 23" id="23"/>
            <p:cNvSpPr/>
            <p:nvPr/>
          </p:nvSpPr>
          <p:spPr>
            <a:xfrm flipH="false" flipV="false" rot="0">
              <a:off x="0" y="0"/>
              <a:ext cx="2359172" cy="1088241"/>
            </a:xfrm>
            <a:custGeom>
              <a:avLst/>
              <a:gdLst/>
              <a:ahLst/>
              <a:cxnLst/>
              <a:rect r="r" b="b" t="t" l="l"/>
              <a:pathLst>
                <a:path h="1088241" w="2359172">
                  <a:moveTo>
                    <a:pt x="0" y="0"/>
                  </a:moveTo>
                  <a:lnTo>
                    <a:pt x="2359172" y="0"/>
                  </a:lnTo>
                  <a:lnTo>
                    <a:pt x="2359172" y="1088241"/>
                  </a:lnTo>
                  <a:lnTo>
                    <a:pt x="0" y="1088241"/>
                  </a:lnTo>
                  <a:close/>
                </a:path>
              </a:pathLst>
            </a:custGeom>
            <a:solidFill>
              <a:srgbClr val="000000">
                <a:alpha val="0"/>
              </a:srgbClr>
            </a:solidFill>
          </p:spPr>
        </p:sp>
        <p:sp>
          <p:nvSpPr>
            <p:cNvPr name="TextBox 24" id="24"/>
            <p:cNvSpPr txBox="true"/>
            <p:nvPr/>
          </p:nvSpPr>
          <p:spPr>
            <a:xfrm>
              <a:off x="0" y="-19050"/>
              <a:ext cx="2359172" cy="1107291"/>
            </a:xfrm>
            <a:prstGeom prst="rect">
              <a:avLst/>
            </a:prstGeom>
          </p:spPr>
          <p:txBody>
            <a:bodyPr anchor="ctr" rtlCol="false" tIns="0" lIns="0" bIns="0" rIns="0"/>
            <a:lstStyle/>
            <a:p>
              <a:pPr algn="ctr">
                <a:lnSpc>
                  <a:spcPts val="1679"/>
                </a:lnSpc>
              </a:pPr>
              <a:r>
                <a:rPr lang="en-US" sz="1200" b="true">
                  <a:solidFill>
                    <a:srgbClr val="000000"/>
                  </a:solidFill>
                  <a:latin typeface="Montserrat Bold"/>
                  <a:ea typeface="Montserrat Bold"/>
                  <a:cs typeface="Montserrat Bold"/>
                  <a:sym typeface="Montserrat Bold"/>
                </a:rPr>
                <a:t>Inventory</a:t>
              </a:r>
            </a:p>
            <a:p>
              <a:pPr algn="ctr">
                <a:lnSpc>
                  <a:spcPts val="1574"/>
                </a:lnSpc>
              </a:pPr>
              <a:r>
                <a:rPr lang="en-US" sz="1125">
                  <a:solidFill>
                    <a:srgbClr val="000000"/>
                  </a:solidFill>
                  <a:latin typeface="Montserrat"/>
                  <a:ea typeface="Montserrat"/>
                  <a:cs typeface="Montserrat"/>
                  <a:sym typeface="Montserrat"/>
                </a:rPr>
                <a:t>Finished products</a:t>
              </a:r>
            </a:p>
          </p:txBody>
        </p:sp>
      </p:grpSp>
      <p:grpSp>
        <p:nvGrpSpPr>
          <p:cNvPr name="Group 25" id="25"/>
          <p:cNvGrpSpPr/>
          <p:nvPr/>
        </p:nvGrpSpPr>
        <p:grpSpPr>
          <a:xfrm rot="0">
            <a:off x="11394483" y="2741421"/>
            <a:ext cx="1769379" cy="743850"/>
            <a:chOff x="0" y="0"/>
            <a:chExt cx="2359172" cy="991800"/>
          </a:xfrm>
        </p:grpSpPr>
        <p:sp>
          <p:nvSpPr>
            <p:cNvPr name="Freeform 26" id="26"/>
            <p:cNvSpPr/>
            <p:nvPr/>
          </p:nvSpPr>
          <p:spPr>
            <a:xfrm flipH="false" flipV="false" rot="0">
              <a:off x="0" y="0"/>
              <a:ext cx="2359152" cy="991743"/>
            </a:xfrm>
            <a:custGeom>
              <a:avLst/>
              <a:gdLst/>
              <a:ahLst/>
              <a:cxnLst/>
              <a:rect r="r" b="b" t="t" l="l"/>
              <a:pathLst>
                <a:path h="991743" w="2359152">
                  <a:moveTo>
                    <a:pt x="0" y="0"/>
                  </a:moveTo>
                  <a:lnTo>
                    <a:pt x="2359152" y="0"/>
                  </a:lnTo>
                  <a:lnTo>
                    <a:pt x="2359152" y="991743"/>
                  </a:lnTo>
                  <a:lnTo>
                    <a:pt x="0" y="991743"/>
                  </a:lnTo>
                  <a:close/>
                </a:path>
              </a:pathLst>
            </a:custGeom>
            <a:solidFill>
              <a:srgbClr val="EDD0BA"/>
            </a:solidFill>
          </p:spPr>
        </p:sp>
      </p:grpSp>
      <p:grpSp>
        <p:nvGrpSpPr>
          <p:cNvPr name="Group 27" id="27"/>
          <p:cNvGrpSpPr/>
          <p:nvPr/>
        </p:nvGrpSpPr>
        <p:grpSpPr>
          <a:xfrm rot="0">
            <a:off x="11394483" y="2669090"/>
            <a:ext cx="1769379" cy="816181"/>
            <a:chOff x="0" y="0"/>
            <a:chExt cx="2359172" cy="1088241"/>
          </a:xfrm>
        </p:grpSpPr>
        <p:sp>
          <p:nvSpPr>
            <p:cNvPr name="Freeform 28" id="28"/>
            <p:cNvSpPr/>
            <p:nvPr/>
          </p:nvSpPr>
          <p:spPr>
            <a:xfrm flipH="false" flipV="false" rot="0">
              <a:off x="0" y="0"/>
              <a:ext cx="2359172" cy="1088241"/>
            </a:xfrm>
            <a:custGeom>
              <a:avLst/>
              <a:gdLst/>
              <a:ahLst/>
              <a:cxnLst/>
              <a:rect r="r" b="b" t="t" l="l"/>
              <a:pathLst>
                <a:path h="1088241" w="2359172">
                  <a:moveTo>
                    <a:pt x="0" y="0"/>
                  </a:moveTo>
                  <a:lnTo>
                    <a:pt x="2359172" y="0"/>
                  </a:lnTo>
                  <a:lnTo>
                    <a:pt x="2359172" y="1088241"/>
                  </a:lnTo>
                  <a:lnTo>
                    <a:pt x="0" y="1088241"/>
                  </a:lnTo>
                  <a:close/>
                </a:path>
              </a:pathLst>
            </a:custGeom>
            <a:solidFill>
              <a:srgbClr val="000000">
                <a:alpha val="0"/>
              </a:srgbClr>
            </a:solidFill>
          </p:spPr>
        </p:sp>
        <p:sp>
          <p:nvSpPr>
            <p:cNvPr name="TextBox 29" id="29"/>
            <p:cNvSpPr txBox="true"/>
            <p:nvPr/>
          </p:nvSpPr>
          <p:spPr>
            <a:xfrm>
              <a:off x="0" y="-19050"/>
              <a:ext cx="2359172" cy="1107291"/>
            </a:xfrm>
            <a:prstGeom prst="rect">
              <a:avLst/>
            </a:prstGeom>
          </p:spPr>
          <p:txBody>
            <a:bodyPr anchor="ctr" rtlCol="false" tIns="0" lIns="0" bIns="0" rIns="0"/>
            <a:lstStyle/>
            <a:p>
              <a:pPr algn="ctr">
                <a:lnSpc>
                  <a:spcPts val="1679"/>
                </a:lnSpc>
              </a:pPr>
              <a:r>
                <a:rPr lang="en-US" sz="1200" b="true">
                  <a:solidFill>
                    <a:srgbClr val="000000"/>
                  </a:solidFill>
                  <a:latin typeface="Montserrat Bold"/>
                  <a:ea typeface="Montserrat Bold"/>
                  <a:cs typeface="Montserrat Bold"/>
                  <a:sym typeface="Montserrat Bold"/>
                </a:rPr>
                <a:t>Point of Sale</a:t>
              </a:r>
            </a:p>
            <a:p>
              <a:pPr algn="ctr">
                <a:lnSpc>
                  <a:spcPts val="1771"/>
                </a:lnSpc>
              </a:pPr>
              <a:r>
                <a:rPr lang="en-US" sz="1265">
                  <a:solidFill>
                    <a:srgbClr val="000000"/>
                  </a:solidFill>
                  <a:latin typeface="Montserrat"/>
                  <a:ea typeface="Montserrat"/>
                  <a:cs typeface="Montserrat"/>
                  <a:sym typeface="Montserrat"/>
                </a:rPr>
                <a:t>B2C</a:t>
              </a:r>
            </a:p>
          </p:txBody>
        </p:sp>
      </p:grpSp>
      <p:grpSp>
        <p:nvGrpSpPr>
          <p:cNvPr name="Group 30" id="30"/>
          <p:cNvGrpSpPr/>
          <p:nvPr/>
        </p:nvGrpSpPr>
        <p:grpSpPr>
          <a:xfrm rot="0">
            <a:off x="10235925" y="5664993"/>
            <a:ext cx="892659" cy="41970"/>
            <a:chOff x="0" y="0"/>
            <a:chExt cx="1190212" cy="55960"/>
          </a:xfrm>
        </p:grpSpPr>
        <p:sp>
          <p:nvSpPr>
            <p:cNvPr name="Freeform 31" id="31"/>
            <p:cNvSpPr/>
            <p:nvPr/>
          </p:nvSpPr>
          <p:spPr>
            <a:xfrm flipH="false" flipV="false" rot="0">
              <a:off x="-127" y="-127"/>
              <a:ext cx="1190371" cy="56261"/>
            </a:xfrm>
            <a:custGeom>
              <a:avLst/>
              <a:gdLst/>
              <a:ahLst/>
              <a:cxnLst/>
              <a:rect r="r" b="b" t="t" l="l"/>
              <a:pathLst>
                <a:path h="56261" w="1190371">
                  <a:moveTo>
                    <a:pt x="95123" y="16764"/>
                  </a:moveTo>
                  <a:lnTo>
                    <a:pt x="133223" y="16129"/>
                  </a:lnTo>
                  <a:cubicBezTo>
                    <a:pt x="143764" y="16002"/>
                    <a:pt x="152400" y="24384"/>
                    <a:pt x="152527" y="34925"/>
                  </a:cubicBezTo>
                  <a:cubicBezTo>
                    <a:pt x="152654" y="45466"/>
                    <a:pt x="144272" y="54102"/>
                    <a:pt x="133731" y="54229"/>
                  </a:cubicBezTo>
                  <a:lnTo>
                    <a:pt x="95631" y="54864"/>
                  </a:lnTo>
                  <a:cubicBezTo>
                    <a:pt x="85090" y="55118"/>
                    <a:pt x="76454" y="46609"/>
                    <a:pt x="76327" y="36195"/>
                  </a:cubicBezTo>
                  <a:cubicBezTo>
                    <a:pt x="76200" y="25781"/>
                    <a:pt x="84582" y="17018"/>
                    <a:pt x="95123" y="16891"/>
                  </a:cubicBezTo>
                  <a:close/>
                  <a:moveTo>
                    <a:pt x="171323" y="15748"/>
                  </a:moveTo>
                  <a:lnTo>
                    <a:pt x="209423" y="15113"/>
                  </a:lnTo>
                  <a:cubicBezTo>
                    <a:pt x="219964" y="14986"/>
                    <a:pt x="228600" y="23368"/>
                    <a:pt x="228727" y="33909"/>
                  </a:cubicBezTo>
                  <a:cubicBezTo>
                    <a:pt x="228854" y="44450"/>
                    <a:pt x="220472" y="53086"/>
                    <a:pt x="209931" y="53213"/>
                  </a:cubicBezTo>
                  <a:lnTo>
                    <a:pt x="171831" y="53848"/>
                  </a:lnTo>
                  <a:cubicBezTo>
                    <a:pt x="161290" y="53975"/>
                    <a:pt x="152654" y="45593"/>
                    <a:pt x="152527" y="35052"/>
                  </a:cubicBezTo>
                  <a:cubicBezTo>
                    <a:pt x="152400" y="24511"/>
                    <a:pt x="160782" y="15875"/>
                    <a:pt x="171323" y="15748"/>
                  </a:cubicBezTo>
                  <a:close/>
                  <a:moveTo>
                    <a:pt x="247523" y="14605"/>
                  </a:moveTo>
                  <a:lnTo>
                    <a:pt x="285623" y="13970"/>
                  </a:lnTo>
                  <a:cubicBezTo>
                    <a:pt x="296164" y="13843"/>
                    <a:pt x="304800" y="22225"/>
                    <a:pt x="304927" y="32766"/>
                  </a:cubicBezTo>
                  <a:cubicBezTo>
                    <a:pt x="305054" y="43307"/>
                    <a:pt x="296672" y="51943"/>
                    <a:pt x="286131" y="52070"/>
                  </a:cubicBezTo>
                  <a:lnTo>
                    <a:pt x="248031" y="52705"/>
                  </a:lnTo>
                  <a:cubicBezTo>
                    <a:pt x="237490" y="52832"/>
                    <a:pt x="228854" y="44450"/>
                    <a:pt x="228727" y="33909"/>
                  </a:cubicBezTo>
                  <a:cubicBezTo>
                    <a:pt x="228600" y="23368"/>
                    <a:pt x="236982" y="14732"/>
                    <a:pt x="247523" y="14605"/>
                  </a:cubicBezTo>
                  <a:close/>
                  <a:moveTo>
                    <a:pt x="323723" y="13462"/>
                  </a:moveTo>
                  <a:lnTo>
                    <a:pt x="361823" y="12827"/>
                  </a:lnTo>
                  <a:cubicBezTo>
                    <a:pt x="372364" y="12700"/>
                    <a:pt x="381000" y="21082"/>
                    <a:pt x="381127" y="31623"/>
                  </a:cubicBezTo>
                  <a:cubicBezTo>
                    <a:pt x="381254" y="42164"/>
                    <a:pt x="372872" y="50800"/>
                    <a:pt x="362331" y="50927"/>
                  </a:cubicBezTo>
                  <a:lnTo>
                    <a:pt x="324231" y="51562"/>
                  </a:lnTo>
                  <a:cubicBezTo>
                    <a:pt x="313690" y="51689"/>
                    <a:pt x="305054" y="43307"/>
                    <a:pt x="304927" y="32766"/>
                  </a:cubicBezTo>
                  <a:cubicBezTo>
                    <a:pt x="304800" y="22225"/>
                    <a:pt x="313182" y="13589"/>
                    <a:pt x="323723" y="13462"/>
                  </a:cubicBezTo>
                  <a:close/>
                  <a:moveTo>
                    <a:pt x="399923" y="12319"/>
                  </a:moveTo>
                  <a:lnTo>
                    <a:pt x="438023" y="11684"/>
                  </a:lnTo>
                  <a:cubicBezTo>
                    <a:pt x="448564" y="11557"/>
                    <a:pt x="457200" y="19939"/>
                    <a:pt x="457327" y="30480"/>
                  </a:cubicBezTo>
                  <a:cubicBezTo>
                    <a:pt x="457454" y="41021"/>
                    <a:pt x="449072" y="49657"/>
                    <a:pt x="438531" y="49784"/>
                  </a:cubicBezTo>
                  <a:lnTo>
                    <a:pt x="400431" y="50419"/>
                  </a:lnTo>
                  <a:cubicBezTo>
                    <a:pt x="389890" y="50546"/>
                    <a:pt x="381254" y="42164"/>
                    <a:pt x="381127" y="31623"/>
                  </a:cubicBezTo>
                  <a:cubicBezTo>
                    <a:pt x="381000" y="21082"/>
                    <a:pt x="389255" y="12192"/>
                    <a:pt x="399796" y="12065"/>
                  </a:cubicBezTo>
                  <a:close/>
                  <a:moveTo>
                    <a:pt x="475996" y="10922"/>
                  </a:moveTo>
                  <a:lnTo>
                    <a:pt x="514096" y="10287"/>
                  </a:lnTo>
                  <a:cubicBezTo>
                    <a:pt x="524637" y="10160"/>
                    <a:pt x="533273" y="18542"/>
                    <a:pt x="533400" y="29083"/>
                  </a:cubicBezTo>
                  <a:cubicBezTo>
                    <a:pt x="533527" y="39624"/>
                    <a:pt x="525145" y="48260"/>
                    <a:pt x="514604" y="48387"/>
                  </a:cubicBezTo>
                  <a:lnTo>
                    <a:pt x="476504" y="49022"/>
                  </a:lnTo>
                  <a:cubicBezTo>
                    <a:pt x="465963" y="49149"/>
                    <a:pt x="457327" y="40767"/>
                    <a:pt x="457200" y="30226"/>
                  </a:cubicBezTo>
                  <a:cubicBezTo>
                    <a:pt x="457073" y="19685"/>
                    <a:pt x="465455" y="11049"/>
                    <a:pt x="475996" y="10922"/>
                  </a:cubicBezTo>
                  <a:close/>
                  <a:moveTo>
                    <a:pt x="552196" y="9779"/>
                  </a:moveTo>
                  <a:lnTo>
                    <a:pt x="590296" y="9144"/>
                  </a:lnTo>
                  <a:cubicBezTo>
                    <a:pt x="600837" y="9017"/>
                    <a:pt x="609473" y="17399"/>
                    <a:pt x="609600" y="27940"/>
                  </a:cubicBezTo>
                  <a:cubicBezTo>
                    <a:pt x="609727" y="38481"/>
                    <a:pt x="601345" y="47117"/>
                    <a:pt x="590804" y="47244"/>
                  </a:cubicBezTo>
                  <a:lnTo>
                    <a:pt x="552704" y="47879"/>
                  </a:lnTo>
                  <a:cubicBezTo>
                    <a:pt x="542163" y="48006"/>
                    <a:pt x="533527" y="39624"/>
                    <a:pt x="533400" y="29083"/>
                  </a:cubicBezTo>
                  <a:cubicBezTo>
                    <a:pt x="533273" y="18542"/>
                    <a:pt x="541655" y="9906"/>
                    <a:pt x="552196" y="9779"/>
                  </a:cubicBezTo>
                  <a:close/>
                  <a:moveTo>
                    <a:pt x="628396" y="8636"/>
                  </a:moveTo>
                  <a:lnTo>
                    <a:pt x="666496" y="8001"/>
                  </a:lnTo>
                  <a:cubicBezTo>
                    <a:pt x="677037" y="7874"/>
                    <a:pt x="685673" y="16256"/>
                    <a:pt x="685800" y="26797"/>
                  </a:cubicBezTo>
                  <a:cubicBezTo>
                    <a:pt x="685927" y="37338"/>
                    <a:pt x="677545" y="45974"/>
                    <a:pt x="667004" y="46101"/>
                  </a:cubicBezTo>
                  <a:lnTo>
                    <a:pt x="628904" y="46736"/>
                  </a:lnTo>
                  <a:cubicBezTo>
                    <a:pt x="618363" y="46863"/>
                    <a:pt x="609727" y="38481"/>
                    <a:pt x="609600" y="27940"/>
                  </a:cubicBezTo>
                  <a:cubicBezTo>
                    <a:pt x="609473" y="17399"/>
                    <a:pt x="617855" y="8763"/>
                    <a:pt x="628396" y="8509"/>
                  </a:cubicBezTo>
                  <a:close/>
                  <a:moveTo>
                    <a:pt x="704596" y="7366"/>
                  </a:moveTo>
                  <a:lnTo>
                    <a:pt x="742696" y="6731"/>
                  </a:lnTo>
                  <a:cubicBezTo>
                    <a:pt x="753237" y="6604"/>
                    <a:pt x="761873" y="14986"/>
                    <a:pt x="762000" y="25527"/>
                  </a:cubicBezTo>
                  <a:cubicBezTo>
                    <a:pt x="762127" y="36068"/>
                    <a:pt x="753745" y="44704"/>
                    <a:pt x="743204" y="44831"/>
                  </a:cubicBezTo>
                  <a:lnTo>
                    <a:pt x="705104" y="45466"/>
                  </a:lnTo>
                  <a:cubicBezTo>
                    <a:pt x="694563" y="45593"/>
                    <a:pt x="685927" y="37211"/>
                    <a:pt x="685800" y="26670"/>
                  </a:cubicBezTo>
                  <a:cubicBezTo>
                    <a:pt x="685673" y="16129"/>
                    <a:pt x="694055" y="7493"/>
                    <a:pt x="704596" y="7366"/>
                  </a:cubicBezTo>
                  <a:close/>
                  <a:moveTo>
                    <a:pt x="780796" y="6223"/>
                  </a:moveTo>
                  <a:lnTo>
                    <a:pt x="818896" y="5588"/>
                  </a:lnTo>
                  <a:cubicBezTo>
                    <a:pt x="829437" y="5461"/>
                    <a:pt x="838073" y="13843"/>
                    <a:pt x="838200" y="24384"/>
                  </a:cubicBezTo>
                  <a:cubicBezTo>
                    <a:pt x="838327" y="34925"/>
                    <a:pt x="829945" y="43561"/>
                    <a:pt x="819404" y="43688"/>
                  </a:cubicBezTo>
                  <a:lnTo>
                    <a:pt x="781304" y="44323"/>
                  </a:lnTo>
                  <a:cubicBezTo>
                    <a:pt x="770763" y="44450"/>
                    <a:pt x="762127" y="36068"/>
                    <a:pt x="762000" y="25527"/>
                  </a:cubicBezTo>
                  <a:cubicBezTo>
                    <a:pt x="761873" y="14986"/>
                    <a:pt x="770255" y="6350"/>
                    <a:pt x="780796" y="6223"/>
                  </a:cubicBezTo>
                  <a:close/>
                  <a:moveTo>
                    <a:pt x="856996" y="5080"/>
                  </a:moveTo>
                  <a:lnTo>
                    <a:pt x="895096" y="4445"/>
                  </a:lnTo>
                  <a:cubicBezTo>
                    <a:pt x="905637" y="4318"/>
                    <a:pt x="914273" y="12700"/>
                    <a:pt x="914400" y="23241"/>
                  </a:cubicBezTo>
                  <a:cubicBezTo>
                    <a:pt x="914527" y="33782"/>
                    <a:pt x="906145" y="42418"/>
                    <a:pt x="895604" y="42545"/>
                  </a:cubicBezTo>
                  <a:lnTo>
                    <a:pt x="857504" y="43180"/>
                  </a:lnTo>
                  <a:cubicBezTo>
                    <a:pt x="846963" y="43307"/>
                    <a:pt x="838327" y="34925"/>
                    <a:pt x="838200" y="24384"/>
                  </a:cubicBezTo>
                  <a:cubicBezTo>
                    <a:pt x="838073" y="13843"/>
                    <a:pt x="846455" y="5207"/>
                    <a:pt x="856996" y="4953"/>
                  </a:cubicBezTo>
                  <a:close/>
                  <a:moveTo>
                    <a:pt x="933196" y="3810"/>
                  </a:moveTo>
                  <a:lnTo>
                    <a:pt x="971296" y="3175"/>
                  </a:lnTo>
                  <a:cubicBezTo>
                    <a:pt x="981837" y="3048"/>
                    <a:pt x="990473" y="11430"/>
                    <a:pt x="990600" y="21971"/>
                  </a:cubicBezTo>
                  <a:cubicBezTo>
                    <a:pt x="990727" y="32512"/>
                    <a:pt x="982345" y="41148"/>
                    <a:pt x="971804" y="41275"/>
                  </a:cubicBezTo>
                  <a:lnTo>
                    <a:pt x="933704" y="41910"/>
                  </a:lnTo>
                  <a:cubicBezTo>
                    <a:pt x="923163" y="42037"/>
                    <a:pt x="914527" y="33655"/>
                    <a:pt x="914400" y="23114"/>
                  </a:cubicBezTo>
                  <a:cubicBezTo>
                    <a:pt x="914273" y="12573"/>
                    <a:pt x="922655" y="3937"/>
                    <a:pt x="933196" y="3810"/>
                  </a:cubicBezTo>
                  <a:close/>
                  <a:moveTo>
                    <a:pt x="1009396" y="2667"/>
                  </a:moveTo>
                  <a:lnTo>
                    <a:pt x="1047496" y="2032"/>
                  </a:lnTo>
                  <a:cubicBezTo>
                    <a:pt x="1058037" y="1905"/>
                    <a:pt x="1066673" y="10287"/>
                    <a:pt x="1066800" y="20828"/>
                  </a:cubicBezTo>
                  <a:cubicBezTo>
                    <a:pt x="1066927" y="31369"/>
                    <a:pt x="1058545" y="40005"/>
                    <a:pt x="1048004" y="40132"/>
                  </a:cubicBezTo>
                  <a:lnTo>
                    <a:pt x="1009904" y="40767"/>
                  </a:lnTo>
                  <a:cubicBezTo>
                    <a:pt x="999363" y="40894"/>
                    <a:pt x="990727" y="32512"/>
                    <a:pt x="990600" y="21971"/>
                  </a:cubicBezTo>
                  <a:cubicBezTo>
                    <a:pt x="990473" y="11430"/>
                    <a:pt x="998855" y="2794"/>
                    <a:pt x="1009396" y="2667"/>
                  </a:cubicBezTo>
                  <a:close/>
                  <a:moveTo>
                    <a:pt x="1085596" y="1524"/>
                  </a:moveTo>
                  <a:lnTo>
                    <a:pt x="1123696" y="889"/>
                  </a:lnTo>
                  <a:cubicBezTo>
                    <a:pt x="1134237" y="762"/>
                    <a:pt x="1142873" y="9144"/>
                    <a:pt x="1143000" y="19685"/>
                  </a:cubicBezTo>
                  <a:cubicBezTo>
                    <a:pt x="1143127" y="30226"/>
                    <a:pt x="1134745" y="38862"/>
                    <a:pt x="1124204" y="38989"/>
                  </a:cubicBezTo>
                  <a:lnTo>
                    <a:pt x="1086104" y="39624"/>
                  </a:lnTo>
                  <a:cubicBezTo>
                    <a:pt x="1075563" y="39751"/>
                    <a:pt x="1066927" y="31369"/>
                    <a:pt x="1066800" y="20828"/>
                  </a:cubicBezTo>
                  <a:cubicBezTo>
                    <a:pt x="1066673" y="10287"/>
                    <a:pt x="1075055" y="1651"/>
                    <a:pt x="1085596" y="1397"/>
                  </a:cubicBezTo>
                  <a:close/>
                  <a:moveTo>
                    <a:pt x="1161796" y="254"/>
                  </a:moveTo>
                  <a:lnTo>
                    <a:pt x="1170940" y="127"/>
                  </a:lnTo>
                  <a:cubicBezTo>
                    <a:pt x="1181481" y="0"/>
                    <a:pt x="1190117" y="8382"/>
                    <a:pt x="1190244" y="18923"/>
                  </a:cubicBezTo>
                  <a:cubicBezTo>
                    <a:pt x="1190371" y="29464"/>
                    <a:pt x="1182116" y="38100"/>
                    <a:pt x="1171575" y="38227"/>
                  </a:cubicBezTo>
                  <a:lnTo>
                    <a:pt x="1162304" y="38354"/>
                  </a:lnTo>
                  <a:cubicBezTo>
                    <a:pt x="1151763" y="38481"/>
                    <a:pt x="1143127" y="30099"/>
                    <a:pt x="1143000" y="19558"/>
                  </a:cubicBezTo>
                  <a:cubicBezTo>
                    <a:pt x="1142873" y="9017"/>
                    <a:pt x="1151255" y="381"/>
                    <a:pt x="1161796" y="254"/>
                  </a:cubicBezTo>
                  <a:close/>
                  <a:moveTo>
                    <a:pt x="18923" y="18034"/>
                  </a:moveTo>
                  <a:lnTo>
                    <a:pt x="57023" y="17399"/>
                  </a:lnTo>
                  <a:cubicBezTo>
                    <a:pt x="67437" y="17272"/>
                    <a:pt x="76200" y="25654"/>
                    <a:pt x="76327" y="36195"/>
                  </a:cubicBezTo>
                  <a:cubicBezTo>
                    <a:pt x="76454" y="46736"/>
                    <a:pt x="68072" y="55372"/>
                    <a:pt x="57531" y="55499"/>
                  </a:cubicBezTo>
                  <a:lnTo>
                    <a:pt x="19431" y="56134"/>
                  </a:lnTo>
                  <a:cubicBezTo>
                    <a:pt x="8890" y="56261"/>
                    <a:pt x="254" y="47879"/>
                    <a:pt x="127" y="37338"/>
                  </a:cubicBezTo>
                  <a:cubicBezTo>
                    <a:pt x="0" y="26797"/>
                    <a:pt x="8382" y="18161"/>
                    <a:pt x="18923" y="18034"/>
                  </a:cubicBezTo>
                  <a:close/>
                </a:path>
              </a:pathLst>
            </a:custGeom>
            <a:solidFill>
              <a:srgbClr val="000000"/>
            </a:solidFill>
          </p:spPr>
        </p:sp>
      </p:grpSp>
      <p:grpSp>
        <p:nvGrpSpPr>
          <p:cNvPr name="Group 32" id="32"/>
          <p:cNvGrpSpPr/>
          <p:nvPr/>
        </p:nvGrpSpPr>
        <p:grpSpPr>
          <a:xfrm rot="0">
            <a:off x="10209138" y="3457426"/>
            <a:ext cx="41970" cy="1128950"/>
            <a:chOff x="0" y="0"/>
            <a:chExt cx="55960" cy="1505267"/>
          </a:xfrm>
        </p:grpSpPr>
        <p:sp>
          <p:nvSpPr>
            <p:cNvPr name="Freeform 33" id="33"/>
            <p:cNvSpPr/>
            <p:nvPr/>
          </p:nvSpPr>
          <p:spPr>
            <a:xfrm flipH="false" flipV="false" rot="0">
              <a:off x="-127" y="-127"/>
              <a:ext cx="56007" cy="1505458"/>
            </a:xfrm>
            <a:custGeom>
              <a:avLst/>
              <a:gdLst/>
              <a:ahLst/>
              <a:cxnLst/>
              <a:rect r="r" b="b" t="t" l="l"/>
              <a:pathLst>
                <a:path h="1505458" w="56007">
                  <a:moveTo>
                    <a:pt x="39116" y="95123"/>
                  </a:moveTo>
                  <a:lnTo>
                    <a:pt x="39624" y="133223"/>
                  </a:lnTo>
                  <a:cubicBezTo>
                    <a:pt x="39751" y="143764"/>
                    <a:pt x="31369" y="152400"/>
                    <a:pt x="20828" y="152527"/>
                  </a:cubicBezTo>
                  <a:cubicBezTo>
                    <a:pt x="10287" y="152654"/>
                    <a:pt x="1651" y="144272"/>
                    <a:pt x="1524" y="133731"/>
                  </a:cubicBezTo>
                  <a:lnTo>
                    <a:pt x="1016" y="95631"/>
                  </a:lnTo>
                  <a:cubicBezTo>
                    <a:pt x="889" y="85090"/>
                    <a:pt x="9398" y="76454"/>
                    <a:pt x="19812" y="76327"/>
                  </a:cubicBezTo>
                  <a:cubicBezTo>
                    <a:pt x="30226" y="76200"/>
                    <a:pt x="38989" y="84582"/>
                    <a:pt x="39116" y="95123"/>
                  </a:cubicBezTo>
                  <a:close/>
                  <a:moveTo>
                    <a:pt x="40005" y="171323"/>
                  </a:moveTo>
                  <a:lnTo>
                    <a:pt x="40513" y="209423"/>
                  </a:lnTo>
                  <a:cubicBezTo>
                    <a:pt x="40640" y="219964"/>
                    <a:pt x="32258" y="228600"/>
                    <a:pt x="21717" y="228727"/>
                  </a:cubicBezTo>
                  <a:cubicBezTo>
                    <a:pt x="11176" y="228854"/>
                    <a:pt x="2540" y="220472"/>
                    <a:pt x="2413" y="209931"/>
                  </a:cubicBezTo>
                  <a:lnTo>
                    <a:pt x="1905" y="171831"/>
                  </a:lnTo>
                  <a:cubicBezTo>
                    <a:pt x="1905" y="161290"/>
                    <a:pt x="10287" y="152654"/>
                    <a:pt x="20828" y="152527"/>
                  </a:cubicBezTo>
                  <a:cubicBezTo>
                    <a:pt x="31369" y="152400"/>
                    <a:pt x="40005" y="160782"/>
                    <a:pt x="40132" y="171323"/>
                  </a:cubicBezTo>
                  <a:close/>
                  <a:moveTo>
                    <a:pt x="41021" y="247523"/>
                  </a:moveTo>
                  <a:lnTo>
                    <a:pt x="41529" y="285623"/>
                  </a:lnTo>
                  <a:cubicBezTo>
                    <a:pt x="41656" y="296164"/>
                    <a:pt x="33274" y="304800"/>
                    <a:pt x="22733" y="304927"/>
                  </a:cubicBezTo>
                  <a:cubicBezTo>
                    <a:pt x="12192" y="305054"/>
                    <a:pt x="3556" y="296672"/>
                    <a:pt x="3429" y="286131"/>
                  </a:cubicBezTo>
                  <a:lnTo>
                    <a:pt x="2921" y="248031"/>
                  </a:lnTo>
                  <a:cubicBezTo>
                    <a:pt x="2794" y="237490"/>
                    <a:pt x="11176" y="228854"/>
                    <a:pt x="21717" y="228727"/>
                  </a:cubicBezTo>
                  <a:cubicBezTo>
                    <a:pt x="32258" y="228600"/>
                    <a:pt x="40894" y="236982"/>
                    <a:pt x="41021" y="247523"/>
                  </a:cubicBezTo>
                  <a:close/>
                  <a:moveTo>
                    <a:pt x="41910" y="323723"/>
                  </a:moveTo>
                  <a:lnTo>
                    <a:pt x="42418" y="361823"/>
                  </a:lnTo>
                  <a:cubicBezTo>
                    <a:pt x="42545" y="372364"/>
                    <a:pt x="34163" y="381000"/>
                    <a:pt x="23622" y="381127"/>
                  </a:cubicBezTo>
                  <a:cubicBezTo>
                    <a:pt x="13081" y="381254"/>
                    <a:pt x="4445" y="372745"/>
                    <a:pt x="4318" y="362331"/>
                  </a:cubicBezTo>
                  <a:lnTo>
                    <a:pt x="3810" y="324231"/>
                  </a:lnTo>
                  <a:cubicBezTo>
                    <a:pt x="3683" y="313690"/>
                    <a:pt x="12192" y="305054"/>
                    <a:pt x="22606" y="304927"/>
                  </a:cubicBezTo>
                  <a:cubicBezTo>
                    <a:pt x="33020" y="304800"/>
                    <a:pt x="41783" y="313182"/>
                    <a:pt x="41910" y="323723"/>
                  </a:cubicBezTo>
                  <a:close/>
                  <a:moveTo>
                    <a:pt x="42799" y="399923"/>
                  </a:moveTo>
                  <a:lnTo>
                    <a:pt x="43307" y="438023"/>
                  </a:lnTo>
                  <a:cubicBezTo>
                    <a:pt x="43434" y="448564"/>
                    <a:pt x="35052" y="457200"/>
                    <a:pt x="24511" y="457327"/>
                  </a:cubicBezTo>
                  <a:cubicBezTo>
                    <a:pt x="13970" y="457454"/>
                    <a:pt x="5334" y="448945"/>
                    <a:pt x="5207" y="438531"/>
                  </a:cubicBezTo>
                  <a:lnTo>
                    <a:pt x="4699" y="400431"/>
                  </a:lnTo>
                  <a:cubicBezTo>
                    <a:pt x="4572" y="389890"/>
                    <a:pt x="12954" y="381254"/>
                    <a:pt x="23495" y="381127"/>
                  </a:cubicBezTo>
                  <a:cubicBezTo>
                    <a:pt x="34036" y="381000"/>
                    <a:pt x="42672" y="389382"/>
                    <a:pt x="42799" y="399923"/>
                  </a:cubicBezTo>
                  <a:close/>
                  <a:moveTo>
                    <a:pt x="43688" y="476123"/>
                  </a:moveTo>
                  <a:lnTo>
                    <a:pt x="44196" y="514223"/>
                  </a:lnTo>
                  <a:cubicBezTo>
                    <a:pt x="44323" y="524764"/>
                    <a:pt x="35941" y="533400"/>
                    <a:pt x="25400" y="533527"/>
                  </a:cubicBezTo>
                  <a:cubicBezTo>
                    <a:pt x="14859" y="533654"/>
                    <a:pt x="6223" y="525145"/>
                    <a:pt x="6096" y="514731"/>
                  </a:cubicBezTo>
                  <a:lnTo>
                    <a:pt x="5588" y="476631"/>
                  </a:lnTo>
                  <a:cubicBezTo>
                    <a:pt x="5461" y="466090"/>
                    <a:pt x="13843" y="457454"/>
                    <a:pt x="24384" y="457327"/>
                  </a:cubicBezTo>
                  <a:cubicBezTo>
                    <a:pt x="34925" y="457200"/>
                    <a:pt x="43561" y="465582"/>
                    <a:pt x="43688" y="476123"/>
                  </a:cubicBezTo>
                  <a:close/>
                  <a:moveTo>
                    <a:pt x="44577" y="552323"/>
                  </a:moveTo>
                  <a:lnTo>
                    <a:pt x="45085" y="590423"/>
                  </a:lnTo>
                  <a:cubicBezTo>
                    <a:pt x="45212" y="600964"/>
                    <a:pt x="36830" y="609600"/>
                    <a:pt x="26289" y="609727"/>
                  </a:cubicBezTo>
                  <a:cubicBezTo>
                    <a:pt x="15748" y="609854"/>
                    <a:pt x="7239" y="601345"/>
                    <a:pt x="7112" y="590804"/>
                  </a:cubicBezTo>
                  <a:lnTo>
                    <a:pt x="6604" y="552704"/>
                  </a:lnTo>
                  <a:cubicBezTo>
                    <a:pt x="6477" y="542163"/>
                    <a:pt x="14859" y="533527"/>
                    <a:pt x="25400" y="533400"/>
                  </a:cubicBezTo>
                  <a:cubicBezTo>
                    <a:pt x="35941" y="533273"/>
                    <a:pt x="44577" y="541655"/>
                    <a:pt x="44704" y="552196"/>
                  </a:cubicBezTo>
                  <a:close/>
                  <a:moveTo>
                    <a:pt x="45593" y="628396"/>
                  </a:moveTo>
                  <a:lnTo>
                    <a:pt x="46101" y="666496"/>
                  </a:lnTo>
                  <a:cubicBezTo>
                    <a:pt x="46228" y="677037"/>
                    <a:pt x="37846" y="685673"/>
                    <a:pt x="27305" y="685800"/>
                  </a:cubicBezTo>
                  <a:cubicBezTo>
                    <a:pt x="16764" y="685927"/>
                    <a:pt x="8128" y="677545"/>
                    <a:pt x="8001" y="667004"/>
                  </a:cubicBezTo>
                  <a:lnTo>
                    <a:pt x="7493" y="628904"/>
                  </a:lnTo>
                  <a:cubicBezTo>
                    <a:pt x="7366" y="618363"/>
                    <a:pt x="15748" y="609727"/>
                    <a:pt x="26289" y="609600"/>
                  </a:cubicBezTo>
                  <a:cubicBezTo>
                    <a:pt x="36830" y="609473"/>
                    <a:pt x="45466" y="617855"/>
                    <a:pt x="45593" y="628396"/>
                  </a:cubicBezTo>
                  <a:close/>
                  <a:moveTo>
                    <a:pt x="46482" y="704596"/>
                  </a:moveTo>
                  <a:lnTo>
                    <a:pt x="46990" y="742696"/>
                  </a:lnTo>
                  <a:cubicBezTo>
                    <a:pt x="47117" y="753237"/>
                    <a:pt x="38735" y="761873"/>
                    <a:pt x="28194" y="762000"/>
                  </a:cubicBezTo>
                  <a:cubicBezTo>
                    <a:pt x="17653" y="762127"/>
                    <a:pt x="9017" y="753745"/>
                    <a:pt x="8890" y="743204"/>
                  </a:cubicBezTo>
                  <a:lnTo>
                    <a:pt x="8382" y="705104"/>
                  </a:lnTo>
                  <a:cubicBezTo>
                    <a:pt x="8255" y="694563"/>
                    <a:pt x="16637" y="685927"/>
                    <a:pt x="27178" y="685800"/>
                  </a:cubicBezTo>
                  <a:cubicBezTo>
                    <a:pt x="37719" y="685673"/>
                    <a:pt x="46355" y="694055"/>
                    <a:pt x="46482" y="704596"/>
                  </a:cubicBezTo>
                  <a:close/>
                  <a:moveTo>
                    <a:pt x="47371" y="780796"/>
                  </a:moveTo>
                  <a:lnTo>
                    <a:pt x="47879" y="818896"/>
                  </a:lnTo>
                  <a:cubicBezTo>
                    <a:pt x="48006" y="829437"/>
                    <a:pt x="39624" y="838073"/>
                    <a:pt x="29083" y="838200"/>
                  </a:cubicBezTo>
                  <a:cubicBezTo>
                    <a:pt x="18542" y="838327"/>
                    <a:pt x="10033" y="829945"/>
                    <a:pt x="9906" y="819404"/>
                  </a:cubicBezTo>
                  <a:lnTo>
                    <a:pt x="9398" y="781304"/>
                  </a:lnTo>
                  <a:cubicBezTo>
                    <a:pt x="9271" y="770763"/>
                    <a:pt x="17653" y="762127"/>
                    <a:pt x="28194" y="762000"/>
                  </a:cubicBezTo>
                  <a:cubicBezTo>
                    <a:pt x="38735" y="761873"/>
                    <a:pt x="47371" y="770255"/>
                    <a:pt x="47498" y="780796"/>
                  </a:cubicBezTo>
                  <a:close/>
                  <a:moveTo>
                    <a:pt x="48387" y="856996"/>
                  </a:moveTo>
                  <a:lnTo>
                    <a:pt x="48895" y="895096"/>
                  </a:lnTo>
                  <a:cubicBezTo>
                    <a:pt x="49022" y="905637"/>
                    <a:pt x="40640" y="914273"/>
                    <a:pt x="30099" y="914400"/>
                  </a:cubicBezTo>
                  <a:cubicBezTo>
                    <a:pt x="19558" y="914527"/>
                    <a:pt x="10922" y="906145"/>
                    <a:pt x="10795" y="895604"/>
                  </a:cubicBezTo>
                  <a:lnTo>
                    <a:pt x="10287" y="857504"/>
                  </a:lnTo>
                  <a:cubicBezTo>
                    <a:pt x="10160" y="846963"/>
                    <a:pt x="18542" y="838327"/>
                    <a:pt x="29083" y="838200"/>
                  </a:cubicBezTo>
                  <a:cubicBezTo>
                    <a:pt x="39624" y="838073"/>
                    <a:pt x="48260" y="846455"/>
                    <a:pt x="48387" y="856996"/>
                  </a:cubicBezTo>
                  <a:close/>
                  <a:moveTo>
                    <a:pt x="49276" y="933196"/>
                  </a:moveTo>
                  <a:lnTo>
                    <a:pt x="49784" y="971296"/>
                  </a:lnTo>
                  <a:cubicBezTo>
                    <a:pt x="49911" y="981837"/>
                    <a:pt x="41529" y="990473"/>
                    <a:pt x="30988" y="990600"/>
                  </a:cubicBezTo>
                  <a:cubicBezTo>
                    <a:pt x="20447" y="990727"/>
                    <a:pt x="11811" y="982345"/>
                    <a:pt x="11684" y="971804"/>
                  </a:cubicBezTo>
                  <a:lnTo>
                    <a:pt x="11176" y="933704"/>
                  </a:lnTo>
                  <a:cubicBezTo>
                    <a:pt x="11049" y="923163"/>
                    <a:pt x="19431" y="914527"/>
                    <a:pt x="29972" y="914400"/>
                  </a:cubicBezTo>
                  <a:cubicBezTo>
                    <a:pt x="40513" y="914273"/>
                    <a:pt x="49149" y="922655"/>
                    <a:pt x="49276" y="933196"/>
                  </a:cubicBezTo>
                  <a:close/>
                  <a:moveTo>
                    <a:pt x="50165" y="1009396"/>
                  </a:moveTo>
                  <a:lnTo>
                    <a:pt x="50673" y="1047496"/>
                  </a:lnTo>
                  <a:cubicBezTo>
                    <a:pt x="50800" y="1058037"/>
                    <a:pt x="42418" y="1066673"/>
                    <a:pt x="31877" y="1066800"/>
                  </a:cubicBezTo>
                  <a:cubicBezTo>
                    <a:pt x="21336" y="1066927"/>
                    <a:pt x="12827" y="1058545"/>
                    <a:pt x="12700" y="1048004"/>
                  </a:cubicBezTo>
                  <a:lnTo>
                    <a:pt x="12192" y="1009904"/>
                  </a:lnTo>
                  <a:cubicBezTo>
                    <a:pt x="12065" y="999363"/>
                    <a:pt x="20447" y="990727"/>
                    <a:pt x="30988" y="990600"/>
                  </a:cubicBezTo>
                  <a:cubicBezTo>
                    <a:pt x="41529" y="990473"/>
                    <a:pt x="50165" y="998855"/>
                    <a:pt x="50292" y="1009396"/>
                  </a:cubicBezTo>
                  <a:close/>
                  <a:moveTo>
                    <a:pt x="51181" y="1085596"/>
                  </a:moveTo>
                  <a:lnTo>
                    <a:pt x="51689" y="1123696"/>
                  </a:lnTo>
                  <a:cubicBezTo>
                    <a:pt x="51816" y="1134237"/>
                    <a:pt x="43434" y="1142873"/>
                    <a:pt x="32893" y="1143000"/>
                  </a:cubicBezTo>
                  <a:cubicBezTo>
                    <a:pt x="22352" y="1143127"/>
                    <a:pt x="13716" y="1134745"/>
                    <a:pt x="13589" y="1124204"/>
                  </a:cubicBezTo>
                  <a:lnTo>
                    <a:pt x="13081" y="1086104"/>
                  </a:lnTo>
                  <a:cubicBezTo>
                    <a:pt x="12954" y="1075563"/>
                    <a:pt x="21336" y="1066927"/>
                    <a:pt x="31877" y="1066800"/>
                  </a:cubicBezTo>
                  <a:cubicBezTo>
                    <a:pt x="42418" y="1066673"/>
                    <a:pt x="51054" y="1075055"/>
                    <a:pt x="51181" y="1085596"/>
                  </a:cubicBezTo>
                  <a:close/>
                  <a:moveTo>
                    <a:pt x="52070" y="1161796"/>
                  </a:moveTo>
                  <a:lnTo>
                    <a:pt x="52578" y="1199896"/>
                  </a:lnTo>
                  <a:cubicBezTo>
                    <a:pt x="52705" y="1210437"/>
                    <a:pt x="44323" y="1219073"/>
                    <a:pt x="33782" y="1219200"/>
                  </a:cubicBezTo>
                  <a:cubicBezTo>
                    <a:pt x="23241" y="1219327"/>
                    <a:pt x="14605" y="1210945"/>
                    <a:pt x="14478" y="1200404"/>
                  </a:cubicBezTo>
                  <a:lnTo>
                    <a:pt x="13970" y="1162304"/>
                  </a:lnTo>
                  <a:cubicBezTo>
                    <a:pt x="13843" y="1151763"/>
                    <a:pt x="22225" y="1143127"/>
                    <a:pt x="32766" y="1143000"/>
                  </a:cubicBezTo>
                  <a:cubicBezTo>
                    <a:pt x="43307" y="1142873"/>
                    <a:pt x="51943" y="1151255"/>
                    <a:pt x="52070" y="1161796"/>
                  </a:cubicBezTo>
                  <a:close/>
                  <a:moveTo>
                    <a:pt x="52959" y="1237996"/>
                  </a:moveTo>
                  <a:lnTo>
                    <a:pt x="53467" y="1276096"/>
                  </a:lnTo>
                  <a:cubicBezTo>
                    <a:pt x="53594" y="1286637"/>
                    <a:pt x="45212" y="1295273"/>
                    <a:pt x="34671" y="1295400"/>
                  </a:cubicBezTo>
                  <a:cubicBezTo>
                    <a:pt x="24130" y="1295527"/>
                    <a:pt x="15494" y="1287145"/>
                    <a:pt x="15367" y="1276604"/>
                  </a:cubicBezTo>
                  <a:lnTo>
                    <a:pt x="14859" y="1238504"/>
                  </a:lnTo>
                  <a:cubicBezTo>
                    <a:pt x="14732" y="1227963"/>
                    <a:pt x="23114" y="1219327"/>
                    <a:pt x="33655" y="1219200"/>
                  </a:cubicBezTo>
                  <a:cubicBezTo>
                    <a:pt x="44196" y="1219073"/>
                    <a:pt x="52832" y="1227455"/>
                    <a:pt x="52959" y="1237996"/>
                  </a:cubicBezTo>
                  <a:close/>
                  <a:moveTo>
                    <a:pt x="53848" y="1314196"/>
                  </a:moveTo>
                  <a:lnTo>
                    <a:pt x="54356" y="1352296"/>
                  </a:lnTo>
                  <a:cubicBezTo>
                    <a:pt x="54483" y="1362837"/>
                    <a:pt x="46101" y="1371473"/>
                    <a:pt x="35560" y="1371600"/>
                  </a:cubicBezTo>
                  <a:cubicBezTo>
                    <a:pt x="25019" y="1371727"/>
                    <a:pt x="16383" y="1363345"/>
                    <a:pt x="16256" y="1352804"/>
                  </a:cubicBezTo>
                  <a:lnTo>
                    <a:pt x="15748" y="1314704"/>
                  </a:lnTo>
                  <a:cubicBezTo>
                    <a:pt x="15621" y="1304163"/>
                    <a:pt x="24003" y="1295527"/>
                    <a:pt x="34544" y="1295400"/>
                  </a:cubicBezTo>
                  <a:cubicBezTo>
                    <a:pt x="45085" y="1295273"/>
                    <a:pt x="53721" y="1303655"/>
                    <a:pt x="53848" y="1314196"/>
                  </a:cubicBezTo>
                  <a:close/>
                  <a:moveTo>
                    <a:pt x="54737" y="1390396"/>
                  </a:moveTo>
                  <a:lnTo>
                    <a:pt x="55245" y="1428496"/>
                  </a:lnTo>
                  <a:cubicBezTo>
                    <a:pt x="55372" y="1439037"/>
                    <a:pt x="46990" y="1447673"/>
                    <a:pt x="36449" y="1447800"/>
                  </a:cubicBezTo>
                  <a:cubicBezTo>
                    <a:pt x="25908" y="1447927"/>
                    <a:pt x="17272" y="1439545"/>
                    <a:pt x="17145" y="1429004"/>
                  </a:cubicBezTo>
                  <a:lnTo>
                    <a:pt x="16637" y="1390904"/>
                  </a:lnTo>
                  <a:cubicBezTo>
                    <a:pt x="16510" y="1380363"/>
                    <a:pt x="24892" y="1371727"/>
                    <a:pt x="35433" y="1371600"/>
                  </a:cubicBezTo>
                  <a:cubicBezTo>
                    <a:pt x="45974" y="1371473"/>
                    <a:pt x="54610" y="1379855"/>
                    <a:pt x="54737" y="1390396"/>
                  </a:cubicBezTo>
                  <a:close/>
                  <a:moveTo>
                    <a:pt x="55626" y="1466596"/>
                  </a:moveTo>
                  <a:lnTo>
                    <a:pt x="55880" y="1486027"/>
                  </a:lnTo>
                  <a:cubicBezTo>
                    <a:pt x="56007" y="1496568"/>
                    <a:pt x="47625" y="1505204"/>
                    <a:pt x="37084" y="1505331"/>
                  </a:cubicBezTo>
                  <a:cubicBezTo>
                    <a:pt x="26543" y="1505458"/>
                    <a:pt x="17907" y="1497076"/>
                    <a:pt x="17780" y="1486535"/>
                  </a:cubicBezTo>
                  <a:lnTo>
                    <a:pt x="17526" y="1467104"/>
                  </a:lnTo>
                  <a:cubicBezTo>
                    <a:pt x="17399" y="1456563"/>
                    <a:pt x="25781" y="1447927"/>
                    <a:pt x="36322" y="1447800"/>
                  </a:cubicBezTo>
                  <a:cubicBezTo>
                    <a:pt x="46863" y="1447673"/>
                    <a:pt x="55499" y="1456055"/>
                    <a:pt x="55626" y="1466596"/>
                  </a:cubicBezTo>
                  <a:close/>
                  <a:moveTo>
                    <a:pt x="38227" y="18923"/>
                  </a:moveTo>
                  <a:lnTo>
                    <a:pt x="38735" y="57023"/>
                  </a:lnTo>
                  <a:cubicBezTo>
                    <a:pt x="38862" y="67564"/>
                    <a:pt x="30480" y="76200"/>
                    <a:pt x="19939" y="76327"/>
                  </a:cubicBezTo>
                  <a:cubicBezTo>
                    <a:pt x="9398" y="76454"/>
                    <a:pt x="762" y="68072"/>
                    <a:pt x="635" y="57531"/>
                  </a:cubicBezTo>
                  <a:lnTo>
                    <a:pt x="127" y="19431"/>
                  </a:lnTo>
                  <a:cubicBezTo>
                    <a:pt x="0" y="8890"/>
                    <a:pt x="8382" y="254"/>
                    <a:pt x="18923" y="127"/>
                  </a:cubicBezTo>
                  <a:cubicBezTo>
                    <a:pt x="29464" y="0"/>
                    <a:pt x="38100" y="8382"/>
                    <a:pt x="38227" y="18923"/>
                  </a:cubicBezTo>
                  <a:close/>
                </a:path>
              </a:pathLst>
            </a:custGeom>
            <a:solidFill>
              <a:srgbClr val="000000"/>
            </a:solidFill>
          </p:spPr>
        </p:sp>
      </p:grpSp>
      <p:grpSp>
        <p:nvGrpSpPr>
          <p:cNvPr name="Group 34" id="34"/>
          <p:cNvGrpSpPr/>
          <p:nvPr/>
        </p:nvGrpSpPr>
        <p:grpSpPr>
          <a:xfrm rot="0">
            <a:off x="11394483" y="4200327"/>
            <a:ext cx="1769379" cy="743850"/>
            <a:chOff x="0" y="0"/>
            <a:chExt cx="2359172" cy="991800"/>
          </a:xfrm>
        </p:grpSpPr>
        <p:sp>
          <p:nvSpPr>
            <p:cNvPr name="Freeform 35" id="35"/>
            <p:cNvSpPr/>
            <p:nvPr/>
          </p:nvSpPr>
          <p:spPr>
            <a:xfrm flipH="false" flipV="false" rot="0">
              <a:off x="0" y="0"/>
              <a:ext cx="2359152" cy="991743"/>
            </a:xfrm>
            <a:custGeom>
              <a:avLst/>
              <a:gdLst/>
              <a:ahLst/>
              <a:cxnLst/>
              <a:rect r="r" b="b" t="t" l="l"/>
              <a:pathLst>
                <a:path h="991743" w="2359152">
                  <a:moveTo>
                    <a:pt x="0" y="0"/>
                  </a:moveTo>
                  <a:lnTo>
                    <a:pt x="2359152" y="0"/>
                  </a:lnTo>
                  <a:lnTo>
                    <a:pt x="2359152" y="991743"/>
                  </a:lnTo>
                  <a:lnTo>
                    <a:pt x="0" y="991743"/>
                  </a:lnTo>
                  <a:close/>
                </a:path>
              </a:pathLst>
            </a:custGeom>
            <a:solidFill>
              <a:srgbClr val="EDD0BA"/>
            </a:solidFill>
          </p:spPr>
        </p:sp>
      </p:grpSp>
      <p:grpSp>
        <p:nvGrpSpPr>
          <p:cNvPr name="Group 36" id="36"/>
          <p:cNvGrpSpPr/>
          <p:nvPr/>
        </p:nvGrpSpPr>
        <p:grpSpPr>
          <a:xfrm rot="0">
            <a:off x="11394483" y="4127996"/>
            <a:ext cx="1769379" cy="816181"/>
            <a:chOff x="0" y="0"/>
            <a:chExt cx="2359172" cy="1088241"/>
          </a:xfrm>
        </p:grpSpPr>
        <p:sp>
          <p:nvSpPr>
            <p:cNvPr name="Freeform 37" id="37"/>
            <p:cNvSpPr/>
            <p:nvPr/>
          </p:nvSpPr>
          <p:spPr>
            <a:xfrm flipH="false" flipV="false" rot="0">
              <a:off x="0" y="0"/>
              <a:ext cx="2359172" cy="1088241"/>
            </a:xfrm>
            <a:custGeom>
              <a:avLst/>
              <a:gdLst/>
              <a:ahLst/>
              <a:cxnLst/>
              <a:rect r="r" b="b" t="t" l="l"/>
              <a:pathLst>
                <a:path h="1088241" w="2359172">
                  <a:moveTo>
                    <a:pt x="0" y="0"/>
                  </a:moveTo>
                  <a:lnTo>
                    <a:pt x="2359172" y="0"/>
                  </a:lnTo>
                  <a:lnTo>
                    <a:pt x="2359172" y="1088241"/>
                  </a:lnTo>
                  <a:lnTo>
                    <a:pt x="0" y="1088241"/>
                  </a:lnTo>
                  <a:close/>
                </a:path>
              </a:pathLst>
            </a:custGeom>
            <a:solidFill>
              <a:srgbClr val="000000">
                <a:alpha val="0"/>
              </a:srgbClr>
            </a:solidFill>
          </p:spPr>
        </p:sp>
        <p:sp>
          <p:nvSpPr>
            <p:cNvPr name="TextBox 38" id="38"/>
            <p:cNvSpPr txBox="true"/>
            <p:nvPr/>
          </p:nvSpPr>
          <p:spPr>
            <a:xfrm>
              <a:off x="0" y="-19050"/>
              <a:ext cx="2359172" cy="1107291"/>
            </a:xfrm>
            <a:prstGeom prst="rect">
              <a:avLst/>
            </a:prstGeom>
          </p:spPr>
          <p:txBody>
            <a:bodyPr anchor="ctr" rtlCol="false" tIns="0" lIns="0" bIns="0" rIns="0"/>
            <a:lstStyle/>
            <a:p>
              <a:pPr algn="ctr">
                <a:lnSpc>
                  <a:spcPts val="1679"/>
                </a:lnSpc>
              </a:pPr>
              <a:r>
                <a:rPr lang="en-US" sz="1200" b="true">
                  <a:solidFill>
                    <a:srgbClr val="000000"/>
                  </a:solidFill>
                  <a:latin typeface="Montserrat Bold"/>
                  <a:ea typeface="Montserrat Bold"/>
                  <a:cs typeface="Montserrat Bold"/>
                  <a:sym typeface="Montserrat Bold"/>
                </a:rPr>
                <a:t>Sales</a:t>
              </a:r>
            </a:p>
            <a:p>
              <a:pPr algn="ctr">
                <a:lnSpc>
                  <a:spcPts val="1771"/>
                </a:lnSpc>
              </a:pPr>
              <a:r>
                <a:rPr lang="en-US" sz="1265">
                  <a:solidFill>
                    <a:srgbClr val="000000"/>
                  </a:solidFill>
                  <a:latin typeface="Montserrat"/>
                  <a:ea typeface="Montserrat"/>
                  <a:cs typeface="Montserrat"/>
                  <a:sym typeface="Montserrat"/>
                </a:rPr>
                <a:t>B2B</a:t>
              </a:r>
            </a:p>
          </p:txBody>
        </p:sp>
      </p:grpSp>
      <p:grpSp>
        <p:nvGrpSpPr>
          <p:cNvPr name="Group 39" id="39"/>
          <p:cNvGrpSpPr/>
          <p:nvPr/>
        </p:nvGrpSpPr>
        <p:grpSpPr>
          <a:xfrm rot="0">
            <a:off x="4359002" y="1028700"/>
            <a:ext cx="1769379" cy="743850"/>
            <a:chOff x="0" y="0"/>
            <a:chExt cx="2359172" cy="991800"/>
          </a:xfrm>
        </p:grpSpPr>
        <p:sp>
          <p:nvSpPr>
            <p:cNvPr name="Freeform 40" id="40"/>
            <p:cNvSpPr/>
            <p:nvPr/>
          </p:nvSpPr>
          <p:spPr>
            <a:xfrm flipH="false" flipV="false" rot="0">
              <a:off x="0" y="0"/>
              <a:ext cx="2359152" cy="991743"/>
            </a:xfrm>
            <a:custGeom>
              <a:avLst/>
              <a:gdLst/>
              <a:ahLst/>
              <a:cxnLst/>
              <a:rect r="r" b="b" t="t" l="l"/>
              <a:pathLst>
                <a:path h="991743" w="2359152">
                  <a:moveTo>
                    <a:pt x="0" y="0"/>
                  </a:moveTo>
                  <a:lnTo>
                    <a:pt x="2359152" y="0"/>
                  </a:lnTo>
                  <a:lnTo>
                    <a:pt x="2359152" y="991743"/>
                  </a:lnTo>
                  <a:lnTo>
                    <a:pt x="0" y="991743"/>
                  </a:lnTo>
                  <a:close/>
                </a:path>
              </a:pathLst>
            </a:custGeom>
            <a:solidFill>
              <a:srgbClr val="EDD0BA"/>
            </a:solidFill>
          </p:spPr>
        </p:sp>
      </p:grpSp>
      <p:grpSp>
        <p:nvGrpSpPr>
          <p:cNvPr name="Group 41" id="41"/>
          <p:cNvGrpSpPr/>
          <p:nvPr/>
        </p:nvGrpSpPr>
        <p:grpSpPr>
          <a:xfrm rot="0">
            <a:off x="4359002" y="956369"/>
            <a:ext cx="1769379" cy="816181"/>
            <a:chOff x="0" y="0"/>
            <a:chExt cx="2359172" cy="1088241"/>
          </a:xfrm>
        </p:grpSpPr>
        <p:sp>
          <p:nvSpPr>
            <p:cNvPr name="Freeform 42" id="42"/>
            <p:cNvSpPr/>
            <p:nvPr/>
          </p:nvSpPr>
          <p:spPr>
            <a:xfrm flipH="false" flipV="false" rot="0">
              <a:off x="0" y="0"/>
              <a:ext cx="2359172" cy="1088241"/>
            </a:xfrm>
            <a:custGeom>
              <a:avLst/>
              <a:gdLst/>
              <a:ahLst/>
              <a:cxnLst/>
              <a:rect r="r" b="b" t="t" l="l"/>
              <a:pathLst>
                <a:path h="1088241" w="2359172">
                  <a:moveTo>
                    <a:pt x="0" y="0"/>
                  </a:moveTo>
                  <a:lnTo>
                    <a:pt x="2359172" y="0"/>
                  </a:lnTo>
                  <a:lnTo>
                    <a:pt x="2359172" y="1088241"/>
                  </a:lnTo>
                  <a:lnTo>
                    <a:pt x="0" y="1088241"/>
                  </a:lnTo>
                  <a:close/>
                </a:path>
              </a:pathLst>
            </a:custGeom>
            <a:solidFill>
              <a:srgbClr val="000000">
                <a:alpha val="0"/>
              </a:srgbClr>
            </a:solidFill>
          </p:spPr>
        </p:sp>
        <p:sp>
          <p:nvSpPr>
            <p:cNvPr name="TextBox 43" id="43"/>
            <p:cNvSpPr txBox="true"/>
            <p:nvPr/>
          </p:nvSpPr>
          <p:spPr>
            <a:xfrm>
              <a:off x="0" y="-19050"/>
              <a:ext cx="2359172" cy="1107291"/>
            </a:xfrm>
            <a:prstGeom prst="rect">
              <a:avLst/>
            </a:prstGeom>
          </p:spPr>
          <p:txBody>
            <a:bodyPr anchor="ctr" rtlCol="false" tIns="0" lIns="0" bIns="0" rIns="0"/>
            <a:lstStyle/>
            <a:p>
              <a:pPr algn="ctr">
                <a:lnSpc>
                  <a:spcPts val="1679"/>
                </a:lnSpc>
              </a:pPr>
              <a:r>
                <a:rPr lang="en-US" sz="1200" b="true">
                  <a:solidFill>
                    <a:srgbClr val="303030"/>
                  </a:solidFill>
                  <a:latin typeface="Montserrat Bold"/>
                  <a:ea typeface="Montserrat Bold"/>
                  <a:cs typeface="Montserrat Bold"/>
                  <a:sym typeface="Montserrat Bold"/>
                </a:rPr>
                <a:t>Purchase</a:t>
              </a:r>
            </a:p>
            <a:p>
              <a:pPr algn="ctr">
                <a:lnSpc>
                  <a:spcPts val="1574"/>
                </a:lnSpc>
              </a:pPr>
              <a:r>
                <a:rPr lang="en-US" sz="1125">
                  <a:solidFill>
                    <a:srgbClr val="303030"/>
                  </a:solidFill>
                  <a:latin typeface="Montserrat"/>
                  <a:ea typeface="Montserrat"/>
                  <a:cs typeface="Montserrat"/>
                  <a:sym typeface="Montserrat"/>
                </a:rPr>
                <a:t>Raw Material</a:t>
              </a:r>
            </a:p>
          </p:txBody>
        </p:sp>
      </p:grpSp>
      <p:grpSp>
        <p:nvGrpSpPr>
          <p:cNvPr name="Group 44" id="44"/>
          <p:cNvGrpSpPr/>
          <p:nvPr/>
        </p:nvGrpSpPr>
        <p:grpSpPr>
          <a:xfrm rot="0">
            <a:off x="4359002" y="5437047"/>
            <a:ext cx="8804860" cy="743850"/>
            <a:chOff x="0" y="0"/>
            <a:chExt cx="11739813" cy="991800"/>
          </a:xfrm>
        </p:grpSpPr>
        <p:sp>
          <p:nvSpPr>
            <p:cNvPr name="Freeform 45" id="45"/>
            <p:cNvSpPr/>
            <p:nvPr/>
          </p:nvSpPr>
          <p:spPr>
            <a:xfrm flipH="false" flipV="false" rot="0">
              <a:off x="0" y="0"/>
              <a:ext cx="11739753" cy="991743"/>
            </a:xfrm>
            <a:custGeom>
              <a:avLst/>
              <a:gdLst/>
              <a:ahLst/>
              <a:cxnLst/>
              <a:rect r="r" b="b" t="t" l="l"/>
              <a:pathLst>
                <a:path h="991743" w="11739753">
                  <a:moveTo>
                    <a:pt x="0" y="0"/>
                  </a:moveTo>
                  <a:lnTo>
                    <a:pt x="11739753" y="0"/>
                  </a:lnTo>
                  <a:lnTo>
                    <a:pt x="11739753" y="991743"/>
                  </a:lnTo>
                  <a:lnTo>
                    <a:pt x="0" y="991743"/>
                  </a:lnTo>
                  <a:close/>
                </a:path>
              </a:pathLst>
            </a:custGeom>
            <a:solidFill>
              <a:srgbClr val="EDD0BA"/>
            </a:solidFill>
          </p:spPr>
        </p:sp>
      </p:grpSp>
      <p:grpSp>
        <p:nvGrpSpPr>
          <p:cNvPr name="Group 46" id="46"/>
          <p:cNvGrpSpPr/>
          <p:nvPr/>
        </p:nvGrpSpPr>
        <p:grpSpPr>
          <a:xfrm rot="0">
            <a:off x="4359002" y="5328551"/>
            <a:ext cx="8804860" cy="852346"/>
            <a:chOff x="0" y="0"/>
            <a:chExt cx="11739813" cy="1136461"/>
          </a:xfrm>
        </p:grpSpPr>
        <p:sp>
          <p:nvSpPr>
            <p:cNvPr name="Freeform 47" id="47"/>
            <p:cNvSpPr/>
            <p:nvPr/>
          </p:nvSpPr>
          <p:spPr>
            <a:xfrm flipH="false" flipV="false" rot="0">
              <a:off x="0" y="0"/>
              <a:ext cx="11739814" cy="1136461"/>
            </a:xfrm>
            <a:custGeom>
              <a:avLst/>
              <a:gdLst/>
              <a:ahLst/>
              <a:cxnLst/>
              <a:rect r="r" b="b" t="t" l="l"/>
              <a:pathLst>
                <a:path h="1136461" w="11739814">
                  <a:moveTo>
                    <a:pt x="0" y="0"/>
                  </a:moveTo>
                  <a:lnTo>
                    <a:pt x="11739814" y="0"/>
                  </a:lnTo>
                  <a:lnTo>
                    <a:pt x="11739814" y="1136461"/>
                  </a:lnTo>
                  <a:lnTo>
                    <a:pt x="0" y="1136461"/>
                  </a:lnTo>
                  <a:close/>
                </a:path>
              </a:pathLst>
            </a:custGeom>
            <a:solidFill>
              <a:srgbClr val="000000">
                <a:alpha val="0"/>
              </a:srgbClr>
            </a:solidFill>
          </p:spPr>
        </p:sp>
        <p:sp>
          <p:nvSpPr>
            <p:cNvPr name="TextBox 48" id="48"/>
            <p:cNvSpPr txBox="true"/>
            <p:nvPr/>
          </p:nvSpPr>
          <p:spPr>
            <a:xfrm>
              <a:off x="0" y="-28575"/>
              <a:ext cx="11739813" cy="1165036"/>
            </a:xfrm>
            <a:prstGeom prst="rect">
              <a:avLst/>
            </a:prstGeom>
          </p:spPr>
          <p:txBody>
            <a:bodyPr anchor="ctr" rtlCol="false" tIns="0" lIns="0" bIns="0" rIns="0"/>
            <a:lstStyle/>
            <a:p>
              <a:pPr algn="ctr">
                <a:lnSpc>
                  <a:spcPts val="2361"/>
                </a:lnSpc>
              </a:pPr>
              <a:r>
                <a:rPr lang="en-US" sz="1686" b="true">
                  <a:solidFill>
                    <a:srgbClr val="000000"/>
                  </a:solidFill>
                  <a:latin typeface="Montserrat Bold"/>
                  <a:ea typeface="Montserrat Bold"/>
                  <a:cs typeface="Montserrat Bold"/>
                  <a:sym typeface="Montserrat Bold"/>
                </a:rPr>
                <a:t>Accounting</a:t>
              </a:r>
              <a:r>
                <a:rPr lang="en-US" sz="1686">
                  <a:solidFill>
                    <a:srgbClr val="000000"/>
                  </a:solidFill>
                  <a:latin typeface="Montserrat"/>
                  <a:ea typeface="Montserrat"/>
                  <a:cs typeface="Montserrat"/>
                  <a:sym typeface="Montserrat"/>
                </a:rPr>
                <a:t>: Invoicing, Stock Valuation, Billing, </a:t>
              </a:r>
            </a:p>
          </p:txBody>
        </p:sp>
      </p:grpSp>
      <p:grpSp>
        <p:nvGrpSpPr>
          <p:cNvPr name="Group 49" id="49"/>
          <p:cNvGrpSpPr/>
          <p:nvPr/>
        </p:nvGrpSpPr>
        <p:grpSpPr>
          <a:xfrm rot="0">
            <a:off x="4359002" y="6265977"/>
            <a:ext cx="8804860" cy="743850"/>
            <a:chOff x="0" y="0"/>
            <a:chExt cx="11739813" cy="991800"/>
          </a:xfrm>
        </p:grpSpPr>
        <p:sp>
          <p:nvSpPr>
            <p:cNvPr name="Freeform 50" id="50"/>
            <p:cNvSpPr/>
            <p:nvPr/>
          </p:nvSpPr>
          <p:spPr>
            <a:xfrm flipH="false" flipV="false" rot="0">
              <a:off x="0" y="0"/>
              <a:ext cx="11739753" cy="991743"/>
            </a:xfrm>
            <a:custGeom>
              <a:avLst/>
              <a:gdLst/>
              <a:ahLst/>
              <a:cxnLst/>
              <a:rect r="r" b="b" t="t" l="l"/>
              <a:pathLst>
                <a:path h="991743" w="11739753">
                  <a:moveTo>
                    <a:pt x="0" y="0"/>
                  </a:moveTo>
                  <a:lnTo>
                    <a:pt x="11739753" y="0"/>
                  </a:lnTo>
                  <a:lnTo>
                    <a:pt x="11739753" y="991743"/>
                  </a:lnTo>
                  <a:lnTo>
                    <a:pt x="0" y="991743"/>
                  </a:lnTo>
                  <a:close/>
                </a:path>
              </a:pathLst>
            </a:custGeom>
            <a:solidFill>
              <a:srgbClr val="EDD0BA"/>
            </a:solidFill>
          </p:spPr>
        </p:sp>
      </p:grpSp>
      <p:grpSp>
        <p:nvGrpSpPr>
          <p:cNvPr name="Group 51" id="51"/>
          <p:cNvGrpSpPr/>
          <p:nvPr/>
        </p:nvGrpSpPr>
        <p:grpSpPr>
          <a:xfrm rot="0">
            <a:off x="4359002" y="6157481"/>
            <a:ext cx="8804860" cy="852346"/>
            <a:chOff x="0" y="0"/>
            <a:chExt cx="11739813" cy="1136461"/>
          </a:xfrm>
        </p:grpSpPr>
        <p:sp>
          <p:nvSpPr>
            <p:cNvPr name="Freeform 52" id="52"/>
            <p:cNvSpPr/>
            <p:nvPr/>
          </p:nvSpPr>
          <p:spPr>
            <a:xfrm flipH="false" flipV="false" rot="0">
              <a:off x="0" y="0"/>
              <a:ext cx="11739814" cy="1136461"/>
            </a:xfrm>
            <a:custGeom>
              <a:avLst/>
              <a:gdLst/>
              <a:ahLst/>
              <a:cxnLst/>
              <a:rect r="r" b="b" t="t" l="l"/>
              <a:pathLst>
                <a:path h="1136461" w="11739814">
                  <a:moveTo>
                    <a:pt x="0" y="0"/>
                  </a:moveTo>
                  <a:lnTo>
                    <a:pt x="11739814" y="0"/>
                  </a:lnTo>
                  <a:lnTo>
                    <a:pt x="11739814" y="1136461"/>
                  </a:lnTo>
                  <a:lnTo>
                    <a:pt x="0" y="1136461"/>
                  </a:lnTo>
                  <a:close/>
                </a:path>
              </a:pathLst>
            </a:custGeom>
            <a:solidFill>
              <a:srgbClr val="000000">
                <a:alpha val="0"/>
              </a:srgbClr>
            </a:solidFill>
          </p:spPr>
        </p:sp>
        <p:sp>
          <p:nvSpPr>
            <p:cNvPr name="TextBox 53" id="53"/>
            <p:cNvSpPr txBox="true"/>
            <p:nvPr/>
          </p:nvSpPr>
          <p:spPr>
            <a:xfrm>
              <a:off x="0" y="-28575"/>
              <a:ext cx="11739813" cy="1165036"/>
            </a:xfrm>
            <a:prstGeom prst="rect">
              <a:avLst/>
            </a:prstGeom>
          </p:spPr>
          <p:txBody>
            <a:bodyPr anchor="ctr" rtlCol="false" tIns="0" lIns="0" bIns="0" rIns="0"/>
            <a:lstStyle/>
            <a:p>
              <a:pPr algn="ctr">
                <a:lnSpc>
                  <a:spcPts val="2361"/>
                </a:lnSpc>
              </a:pPr>
              <a:r>
                <a:rPr lang="en-US" sz="1686" b="true">
                  <a:solidFill>
                    <a:srgbClr val="000000"/>
                  </a:solidFill>
                  <a:latin typeface="Montserrat Bold"/>
                  <a:ea typeface="Montserrat Bold"/>
                  <a:cs typeface="Montserrat Bold"/>
                  <a:sym typeface="Montserrat Bold"/>
                </a:rPr>
                <a:t>HR Management </a:t>
              </a:r>
              <a:r>
                <a:rPr lang="en-US" sz="1686">
                  <a:solidFill>
                    <a:srgbClr val="000000"/>
                  </a:solidFill>
                  <a:latin typeface="Montserrat"/>
                  <a:ea typeface="Montserrat"/>
                  <a:cs typeface="Montserrat"/>
                  <a:sym typeface="Montserrat"/>
                </a:rPr>
                <a:t>: Recruiting, Payroll                  </a:t>
              </a:r>
            </a:p>
          </p:txBody>
        </p:sp>
      </p:grpSp>
      <p:grpSp>
        <p:nvGrpSpPr>
          <p:cNvPr name="Group 54" id="54"/>
          <p:cNvGrpSpPr/>
          <p:nvPr/>
        </p:nvGrpSpPr>
        <p:grpSpPr>
          <a:xfrm rot="0">
            <a:off x="17353213" y="9543894"/>
            <a:ext cx="382181" cy="477726"/>
            <a:chOff x="0" y="0"/>
            <a:chExt cx="203200" cy="254000"/>
          </a:xfrm>
        </p:grpSpPr>
        <p:sp>
          <p:nvSpPr>
            <p:cNvPr name="Freeform 55" id="5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56" id="5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7</a:t>
              </a:r>
            </a:p>
          </p:txBody>
        </p:sp>
      </p:grpSp>
      <p:sp>
        <p:nvSpPr>
          <p:cNvPr name="AutoShape 57" id="57"/>
          <p:cNvSpPr/>
          <p:nvPr/>
        </p:nvSpPr>
        <p:spPr>
          <a:xfrm flipV="true">
            <a:off x="10236312" y="4572252"/>
            <a:ext cx="1079557" cy="6271"/>
          </a:xfrm>
          <a:prstGeom prst="line">
            <a:avLst/>
          </a:prstGeom>
          <a:ln cap="flat" w="38100">
            <a:solidFill>
              <a:srgbClr val="000000"/>
            </a:solidFill>
            <a:prstDash val="sysDot"/>
            <a:headEnd type="none" len="sm" w="sm"/>
            <a:tailEnd type="arrow" len="sm" w="med"/>
          </a:ln>
        </p:spPr>
      </p:sp>
      <p:sp>
        <p:nvSpPr>
          <p:cNvPr name="AutoShape 58" id="58"/>
          <p:cNvSpPr/>
          <p:nvPr/>
        </p:nvSpPr>
        <p:spPr>
          <a:xfrm>
            <a:off x="10682246" y="3137754"/>
            <a:ext cx="633631" cy="0"/>
          </a:xfrm>
          <a:prstGeom prst="line">
            <a:avLst/>
          </a:prstGeom>
          <a:ln cap="flat" w="38100">
            <a:solidFill>
              <a:srgbClr val="000000"/>
            </a:solidFill>
            <a:prstDash val="sysDot"/>
            <a:headEnd type="none" len="sm" w="sm"/>
            <a:tailEnd type="arrow" len="sm" w="med"/>
          </a:ln>
        </p:spPr>
      </p:sp>
      <p:sp>
        <p:nvSpPr>
          <p:cNvPr name="AutoShape 59" id="59"/>
          <p:cNvSpPr/>
          <p:nvPr/>
        </p:nvSpPr>
        <p:spPr>
          <a:xfrm>
            <a:off x="8404797" y="3113346"/>
            <a:ext cx="477873" cy="0"/>
          </a:xfrm>
          <a:prstGeom prst="line">
            <a:avLst/>
          </a:prstGeom>
          <a:ln cap="flat" w="38100">
            <a:solidFill>
              <a:srgbClr val="000000"/>
            </a:solidFill>
            <a:prstDash val="sysDot"/>
            <a:headEnd type="none" len="sm" w="sm"/>
            <a:tailEnd type="arrow" len="sm" w="med"/>
          </a:ln>
        </p:spPr>
      </p:sp>
      <p:sp>
        <p:nvSpPr>
          <p:cNvPr name="AutoShape 60" id="60"/>
          <p:cNvSpPr/>
          <p:nvPr/>
        </p:nvSpPr>
        <p:spPr>
          <a:xfrm>
            <a:off x="6089248" y="3132396"/>
            <a:ext cx="477873" cy="0"/>
          </a:xfrm>
          <a:prstGeom prst="line">
            <a:avLst/>
          </a:prstGeom>
          <a:ln cap="flat" w="38100">
            <a:solidFill>
              <a:srgbClr val="000000"/>
            </a:solidFill>
            <a:prstDash val="sysDot"/>
            <a:headEnd type="none" len="sm" w="sm"/>
            <a:tailEnd type="arrow" len="sm" w="med"/>
          </a:ln>
        </p:spPr>
      </p:sp>
      <p:sp>
        <p:nvSpPr>
          <p:cNvPr name="AutoShape 61" id="61"/>
          <p:cNvSpPr/>
          <p:nvPr/>
        </p:nvSpPr>
        <p:spPr>
          <a:xfrm>
            <a:off x="5243692" y="1772550"/>
            <a:ext cx="0" cy="1025960"/>
          </a:xfrm>
          <a:prstGeom prst="line">
            <a:avLst/>
          </a:prstGeom>
          <a:ln cap="flat" w="38100">
            <a:solidFill>
              <a:srgbClr val="000000"/>
            </a:solidFill>
            <a:prstDash val="sysDot"/>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537058" cy="10287000"/>
          </a:xfrm>
          <a:custGeom>
            <a:avLst/>
            <a:gdLst/>
            <a:ahLst/>
            <a:cxnLst/>
            <a:rect r="r" b="b" t="t" l="l"/>
            <a:pathLst>
              <a:path h="10287000" w="7537058">
                <a:moveTo>
                  <a:pt x="0" y="0"/>
                </a:moveTo>
                <a:lnTo>
                  <a:pt x="7537058" y="0"/>
                </a:lnTo>
                <a:lnTo>
                  <a:pt x="7537058" y="10287000"/>
                </a:lnTo>
                <a:lnTo>
                  <a:pt x="0" y="10287000"/>
                </a:lnTo>
                <a:lnTo>
                  <a:pt x="0" y="0"/>
                </a:lnTo>
                <a:close/>
              </a:path>
            </a:pathLst>
          </a:custGeom>
          <a:blipFill>
            <a:blip r:embed="rId2"/>
            <a:stretch>
              <a:fillRect l="-104855" t="0" r="0" b="-61"/>
            </a:stretch>
          </a:blipFill>
        </p:spPr>
      </p:sp>
      <p:grpSp>
        <p:nvGrpSpPr>
          <p:cNvPr name="Group 3" id="3"/>
          <p:cNvGrpSpPr/>
          <p:nvPr/>
        </p:nvGrpSpPr>
        <p:grpSpPr>
          <a:xfrm rot="0">
            <a:off x="9144000" y="5376915"/>
            <a:ext cx="6866003" cy="1461135"/>
            <a:chOff x="0" y="0"/>
            <a:chExt cx="9154671" cy="1948180"/>
          </a:xfrm>
        </p:grpSpPr>
        <p:sp>
          <p:nvSpPr>
            <p:cNvPr name="Freeform 4" id="4"/>
            <p:cNvSpPr/>
            <p:nvPr/>
          </p:nvSpPr>
          <p:spPr>
            <a:xfrm flipH="false" flipV="false" rot="0">
              <a:off x="0" y="0"/>
              <a:ext cx="9154671" cy="1948180"/>
            </a:xfrm>
            <a:custGeom>
              <a:avLst/>
              <a:gdLst/>
              <a:ahLst/>
              <a:cxnLst/>
              <a:rect r="r" b="b" t="t" l="l"/>
              <a:pathLst>
                <a:path h="1948180" w="9154671">
                  <a:moveTo>
                    <a:pt x="0" y="0"/>
                  </a:moveTo>
                  <a:lnTo>
                    <a:pt x="9154671" y="0"/>
                  </a:lnTo>
                  <a:lnTo>
                    <a:pt x="9154671" y="1948180"/>
                  </a:lnTo>
                  <a:lnTo>
                    <a:pt x="0" y="1948180"/>
                  </a:lnTo>
                  <a:close/>
                </a:path>
              </a:pathLst>
            </a:custGeom>
            <a:solidFill>
              <a:srgbClr val="000000">
                <a:alpha val="0"/>
              </a:srgbClr>
            </a:solidFill>
          </p:spPr>
        </p:sp>
        <p:sp>
          <p:nvSpPr>
            <p:cNvPr name="TextBox 5" id="5"/>
            <p:cNvSpPr txBox="true"/>
            <p:nvPr/>
          </p:nvSpPr>
          <p:spPr>
            <a:xfrm>
              <a:off x="0" y="-57150"/>
              <a:ext cx="9154671" cy="2005330"/>
            </a:xfrm>
            <a:prstGeom prst="rect">
              <a:avLst/>
            </a:prstGeom>
          </p:spPr>
          <p:txBody>
            <a:bodyPr anchor="t" rtlCol="false" tIns="0" lIns="0" bIns="0" rIns="0"/>
            <a:lstStyle/>
            <a:p>
              <a:pPr algn="l">
                <a:lnSpc>
                  <a:spcPts val="2940"/>
                </a:lnSpc>
              </a:pPr>
              <a:r>
                <a:rPr lang="en-US" sz="2100">
                  <a:solidFill>
                    <a:srgbClr val="000000"/>
                  </a:solidFill>
                  <a:latin typeface="Poppins Light"/>
                  <a:ea typeface="Poppins Light"/>
                  <a:cs typeface="Poppins Light"/>
                  <a:sym typeface="Poppins Light"/>
                </a:rPr>
                <a:t>The Purchase module manages supplier relationships, purchase orders, and product receipts to streamline the procurement process.</a:t>
              </a:r>
            </a:p>
            <a:p>
              <a:pPr algn="l">
                <a:lnSpc>
                  <a:spcPts val="2940"/>
                </a:lnSpc>
              </a:pPr>
            </a:p>
          </p:txBody>
        </p:sp>
      </p:grpSp>
      <p:grpSp>
        <p:nvGrpSpPr>
          <p:cNvPr name="Group 6" id="6"/>
          <p:cNvGrpSpPr/>
          <p:nvPr/>
        </p:nvGrpSpPr>
        <p:grpSpPr>
          <a:xfrm rot="0">
            <a:off x="9144000" y="2763784"/>
            <a:ext cx="5233050" cy="2723744"/>
            <a:chOff x="0" y="0"/>
            <a:chExt cx="6977400" cy="3631658"/>
          </a:xfrm>
        </p:grpSpPr>
        <p:sp>
          <p:nvSpPr>
            <p:cNvPr name="Freeform 7" id="7"/>
            <p:cNvSpPr/>
            <p:nvPr/>
          </p:nvSpPr>
          <p:spPr>
            <a:xfrm flipH="false" flipV="false" rot="0">
              <a:off x="0" y="0"/>
              <a:ext cx="6977400" cy="3631658"/>
            </a:xfrm>
            <a:custGeom>
              <a:avLst/>
              <a:gdLst/>
              <a:ahLst/>
              <a:cxnLst/>
              <a:rect r="r" b="b" t="t" l="l"/>
              <a:pathLst>
                <a:path h="3631658" w="6977400">
                  <a:moveTo>
                    <a:pt x="0" y="0"/>
                  </a:moveTo>
                  <a:lnTo>
                    <a:pt x="6977400" y="0"/>
                  </a:lnTo>
                  <a:lnTo>
                    <a:pt x="6977400" y="3631658"/>
                  </a:lnTo>
                  <a:lnTo>
                    <a:pt x="0" y="3631658"/>
                  </a:lnTo>
                  <a:close/>
                </a:path>
              </a:pathLst>
            </a:custGeom>
            <a:solidFill>
              <a:srgbClr val="000000">
                <a:alpha val="0"/>
              </a:srgbClr>
            </a:solidFill>
          </p:spPr>
        </p:sp>
        <p:sp>
          <p:nvSpPr>
            <p:cNvPr name="TextBox 8" id="8"/>
            <p:cNvSpPr txBox="true"/>
            <p:nvPr/>
          </p:nvSpPr>
          <p:spPr>
            <a:xfrm>
              <a:off x="0" y="-180975"/>
              <a:ext cx="6977400" cy="3812633"/>
            </a:xfrm>
            <a:prstGeom prst="rect">
              <a:avLst/>
            </a:prstGeom>
          </p:spPr>
          <p:txBody>
            <a:bodyPr anchor="t" rtlCol="false" tIns="0" lIns="0" bIns="0" rIns="0"/>
            <a:lstStyle/>
            <a:p>
              <a:pPr algn="l">
                <a:lnSpc>
                  <a:spcPts val="8960"/>
                </a:lnSpc>
              </a:pPr>
              <a:r>
                <a:rPr lang="en-US" b="true" sz="6400" spc="-192">
                  <a:solidFill>
                    <a:srgbClr val="7B5A45"/>
                  </a:solidFill>
                  <a:latin typeface="Poppins Bold"/>
                  <a:ea typeface="Poppins Bold"/>
                  <a:cs typeface="Poppins Bold"/>
                  <a:sym typeface="Poppins Bold"/>
                </a:rPr>
                <a:t>Purchase Module</a:t>
              </a:r>
            </a:p>
          </p:txBody>
        </p:sp>
      </p:grpSp>
      <p:grpSp>
        <p:nvGrpSpPr>
          <p:cNvPr name="Group 9" id="9"/>
          <p:cNvGrpSpPr/>
          <p:nvPr/>
        </p:nvGrpSpPr>
        <p:grpSpPr>
          <a:xfrm rot="0">
            <a:off x="17259300" y="403225"/>
            <a:ext cx="476094" cy="595117"/>
            <a:chOff x="0" y="0"/>
            <a:chExt cx="203200" cy="254000"/>
          </a:xfrm>
        </p:grpSpPr>
        <p:sp>
          <p:nvSpPr>
            <p:cNvPr name="Freeform 10" id="10"/>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11" id="11"/>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8</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778369" y="2262815"/>
            <a:ext cx="13274394" cy="7376329"/>
            <a:chOff x="0" y="0"/>
            <a:chExt cx="17699192" cy="9835105"/>
          </a:xfrm>
        </p:grpSpPr>
        <p:sp>
          <p:nvSpPr>
            <p:cNvPr name="Freeform 3" id="3"/>
            <p:cNvSpPr/>
            <p:nvPr/>
          </p:nvSpPr>
          <p:spPr>
            <a:xfrm flipH="false" flipV="false" rot="0">
              <a:off x="0" y="0"/>
              <a:ext cx="17699228" cy="9835083"/>
            </a:xfrm>
            <a:custGeom>
              <a:avLst/>
              <a:gdLst/>
              <a:ahLst/>
              <a:cxnLst/>
              <a:rect r="r" b="b" t="t" l="l"/>
              <a:pathLst>
                <a:path h="9835083" w="17699228">
                  <a:moveTo>
                    <a:pt x="0" y="0"/>
                  </a:moveTo>
                  <a:lnTo>
                    <a:pt x="17699228" y="0"/>
                  </a:lnTo>
                  <a:lnTo>
                    <a:pt x="17699228" y="9835083"/>
                  </a:lnTo>
                  <a:lnTo>
                    <a:pt x="0" y="9835083"/>
                  </a:lnTo>
                  <a:lnTo>
                    <a:pt x="0" y="0"/>
                  </a:lnTo>
                  <a:close/>
                </a:path>
              </a:pathLst>
            </a:custGeom>
            <a:blipFill>
              <a:blip r:embed="rId2"/>
              <a:stretch>
                <a:fillRect l="-107" t="0" r="-107" b="0"/>
              </a:stretch>
            </a:blipFill>
          </p:spPr>
        </p:sp>
      </p:grpSp>
      <p:grpSp>
        <p:nvGrpSpPr>
          <p:cNvPr name="Group 4" id="4"/>
          <p:cNvGrpSpPr/>
          <p:nvPr/>
        </p:nvGrpSpPr>
        <p:grpSpPr>
          <a:xfrm rot="0">
            <a:off x="17363658" y="9543894"/>
            <a:ext cx="371736" cy="464670"/>
            <a:chOff x="0" y="0"/>
            <a:chExt cx="203200" cy="254000"/>
          </a:xfrm>
        </p:grpSpPr>
        <p:sp>
          <p:nvSpPr>
            <p:cNvPr name="Freeform 5" id="5"/>
            <p:cNvSpPr/>
            <p:nvPr/>
          </p:nvSpPr>
          <p:spPr>
            <a:xfrm flipH="false" flipV="false" rot="0">
              <a:off x="0" y="0"/>
              <a:ext cx="203200" cy="254000"/>
            </a:xfrm>
            <a:custGeom>
              <a:avLst/>
              <a:gdLst/>
              <a:ahLst/>
              <a:cxnLst/>
              <a:rect r="r" b="b" t="t" l="l"/>
              <a:pathLst>
                <a:path h="254000" w="203200">
                  <a:moveTo>
                    <a:pt x="0" y="0"/>
                  </a:moveTo>
                  <a:lnTo>
                    <a:pt x="203200" y="0"/>
                  </a:lnTo>
                  <a:lnTo>
                    <a:pt x="203200" y="254000"/>
                  </a:lnTo>
                  <a:lnTo>
                    <a:pt x="0" y="254000"/>
                  </a:lnTo>
                  <a:close/>
                </a:path>
              </a:pathLst>
            </a:custGeom>
            <a:solidFill>
              <a:srgbClr val="000000">
                <a:alpha val="0"/>
              </a:srgbClr>
            </a:solidFill>
          </p:spPr>
        </p:sp>
        <p:sp>
          <p:nvSpPr>
            <p:cNvPr name="TextBox 6" id="6"/>
            <p:cNvSpPr txBox="true"/>
            <p:nvPr/>
          </p:nvSpPr>
          <p:spPr>
            <a:xfrm>
              <a:off x="0" y="-66675"/>
              <a:ext cx="203200" cy="320675"/>
            </a:xfrm>
            <a:prstGeom prst="rect">
              <a:avLst/>
            </a:prstGeom>
          </p:spPr>
          <p:txBody>
            <a:bodyPr anchor="t" rtlCol="false" tIns="0" lIns="0" bIns="0" rIns="0"/>
            <a:lstStyle/>
            <a:p>
              <a:pPr algn="ctr">
                <a:lnSpc>
                  <a:spcPts val="2800"/>
                </a:lnSpc>
              </a:pPr>
              <a:r>
                <a:rPr lang="en-US" sz="2000" b="true">
                  <a:solidFill>
                    <a:srgbClr val="1E1919"/>
                  </a:solidFill>
                  <a:latin typeface="Poppins Bold"/>
                  <a:ea typeface="Poppins Bold"/>
                  <a:cs typeface="Poppins Bold"/>
                  <a:sym typeface="Poppins Bold"/>
                </a:rPr>
                <a:t>9</a:t>
              </a:r>
            </a:p>
          </p:txBody>
        </p:sp>
      </p:grpSp>
      <p:grpSp>
        <p:nvGrpSpPr>
          <p:cNvPr name="Group 7" id="7"/>
          <p:cNvGrpSpPr/>
          <p:nvPr/>
        </p:nvGrpSpPr>
        <p:grpSpPr>
          <a:xfrm rot="0">
            <a:off x="2778369" y="1295608"/>
            <a:ext cx="5233050" cy="530701"/>
            <a:chOff x="0" y="0"/>
            <a:chExt cx="6977400" cy="707602"/>
          </a:xfrm>
        </p:grpSpPr>
        <p:sp>
          <p:nvSpPr>
            <p:cNvPr name="Freeform 8" id="8"/>
            <p:cNvSpPr/>
            <p:nvPr/>
          </p:nvSpPr>
          <p:spPr>
            <a:xfrm flipH="false" flipV="false" rot="0">
              <a:off x="0" y="0"/>
              <a:ext cx="6977400" cy="707602"/>
            </a:xfrm>
            <a:custGeom>
              <a:avLst/>
              <a:gdLst/>
              <a:ahLst/>
              <a:cxnLst/>
              <a:rect r="r" b="b" t="t" l="l"/>
              <a:pathLst>
                <a:path h="707602" w="6977400">
                  <a:moveTo>
                    <a:pt x="0" y="0"/>
                  </a:moveTo>
                  <a:lnTo>
                    <a:pt x="6977400" y="0"/>
                  </a:lnTo>
                  <a:lnTo>
                    <a:pt x="6977400" y="707602"/>
                  </a:lnTo>
                  <a:lnTo>
                    <a:pt x="0" y="707602"/>
                  </a:lnTo>
                  <a:close/>
                </a:path>
              </a:pathLst>
            </a:custGeom>
            <a:solidFill>
              <a:srgbClr val="000000">
                <a:alpha val="0"/>
              </a:srgbClr>
            </a:solidFill>
          </p:spPr>
        </p:sp>
        <p:sp>
          <p:nvSpPr>
            <p:cNvPr name="TextBox 9" id="9"/>
            <p:cNvSpPr txBox="true"/>
            <p:nvPr/>
          </p:nvSpPr>
          <p:spPr>
            <a:xfrm>
              <a:off x="0" y="-85725"/>
              <a:ext cx="6977400" cy="793327"/>
            </a:xfrm>
            <a:prstGeom prst="rect">
              <a:avLst/>
            </a:prstGeom>
          </p:spPr>
          <p:txBody>
            <a:bodyPr anchor="t" rtlCol="false" tIns="0" lIns="0" bIns="0" rIns="0"/>
            <a:lstStyle/>
            <a:p>
              <a:pPr algn="l">
                <a:lnSpc>
                  <a:spcPts val="4480"/>
                </a:lnSpc>
              </a:pPr>
              <a:r>
                <a:rPr lang="en-US" b="true" sz="3200" spc="-96">
                  <a:solidFill>
                    <a:srgbClr val="7B5A45"/>
                  </a:solidFill>
                  <a:latin typeface="Poppins Bold"/>
                  <a:ea typeface="Poppins Bold"/>
                  <a:cs typeface="Poppins Bold"/>
                  <a:sym typeface="Poppins Bold"/>
                </a:rPr>
                <a:t>Vendor’s list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DAGl-CwuDmw</dc:identifier>
  <dcterms:modified xsi:type="dcterms:W3CDTF">2011-08-01T06:04:30Z</dcterms:modified>
  <cp:revision>1</cp:revision>
  <dc:title>Style Edge Presnetation Test.pptx</dc:title>
</cp:coreProperties>
</file>